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8"/>
    <p:restoredTop sz="94661"/>
  </p:normalViewPr>
  <p:slideViewPr>
    <p:cSldViewPr snapToGrid="0">
      <p:cViewPr>
        <p:scale>
          <a:sx n="120" d="100"/>
          <a:sy n="120" d="100"/>
        </p:scale>
        <p:origin x="8" y="6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framing AI governance as a strategic business capability that now requires active Board oversight — on par with cybersecurity and enterprise risk. Set expectations: this 20-minute briefing covers why AI is a Board issue, what governance means, the Board's role, the risk landscape, our framework and operating model, a dashboard, and the decisions we are asking the Board to make.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Board a practical oversight toolkit: eight questions that cut to the core of AI governance. They map directly to our framework — value creation, risk concentration, ownership, data protection, vendor assurance, model monitoring, incident response and Board reporting. Encourage directors to ask these consistently; the quality of the answers is a good barometer of governance maturity.</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Lay out a pragmatic twelve-month path to governance maturity. Quarter one establishes foundations — a complete AI inventory and initial risk assessment. Quarter two stands up the framework and policies. Quarter three operationalizes controls, training and vendor reviews. Quarter four closes the loop with Board reporting, independent audit and continuous improvement. Each quarter has named owners and success measures.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the through-line of the whole briefing: effective AI governance is not a brake on innovation — it is what enables responsible innovation at scale. Then make the ask explicit. We are seeking the Board's endorsement to approve the governance framework, define our risk appetite, establish executive accountability, and review AI governance on a quarterly basis. Trust built now becomes durable competitive advantage.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AI governance now sits alongside cybersecurity and enterprise risk as a standing Board concern. The left panel captures the upside — growth, productivity, innovation, better customer experience. The right captures exposure — security, privacy, compliance, reputation and bias. The point is not to slow AI down but to build the confidence to scale it responsibly.</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AI governance as the system of strategy, risk, data, technology, people and compliance capabilities that keep AI responsible. The center is our objective — responsible AI. Governance is fundamentally about balance: pursuing innovation without losing control, moving with speed while keeping oversight, automating while preserving human judgment, and creating business value in a way that sustains trust.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Draw a clean line between management and the Board. Management builds, deploys, operates and monitors AI systems. The Board provides oversight, defines the organization's risk appetite, reviews performance against it, and ensures accountability. The Board is not expected to inspect algorithms — it governs outcomes, incentives and controls.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Board through our AI risk landscape on a likelihood-versus-impact heat map. The upper-right quadrant — security, privacy and regulatory exposure — carries the highest priority and warrants the strongest controls. Reputation and intellectual property are lower-likelihood but high-impact tail risks. Use the three questions on the right to focus the discussion: exposure, proportionality of controls, and accountability.</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our six-pillar governance framework, all oriented around one goal — responsible AI. Strategy sets direction and value; Policy defines the rules of the road; Risk identifies and mitigates exposure; Technology provides secure, well-engineered platforms; People supply skills, roles and culture; and Assurance provides independent audit and monitoring. Each pillar has a named owner and maturity target.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that governance is embedded across the AI lifecycle rather than bolted on at the end. From opportunity framing through assessment, design, validation, deployment, monitoring and continuous improvement, each stage has a defined governance checkpoint with clear entry and exit criteria. High-risk use cases pass through more rigorous validation and sign-off before deployment.</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how governance is organized end to end. The Board holds ultimate accountability, supported by the Audit &amp; Risk Committee for independent assurance. An Executive AI Steering Committee sets direction, priorities and policy, which technology and business functions implement, and which every employee practices day to day. Direction flows down; accountability and escalation flow back up.</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quarterly view we propose bringing to every Board meeting, organized into four lenses: business value, risk, compliance and assurance. Green, amber and red indicators show status at a glance and the trend arrows show direction. Today the story is strong value and assurance, with two areas to watch — open risk issues and vendor reviews — and one action item on incidents.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NTENT">
    <p:bg>
      <p:bgPr>
        <a:solidFill>
          <a:srgbClr val="FFFFFF"/>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02920" y="603504"/>
            <a:ext cx="7955280" cy="603504"/>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174A5-FD45-51C6-9F1D-E52E825C93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F755F6D-4E78-9073-1CD2-D1D8DE06B9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9E9DA2-9368-9AC6-3649-F7B72BA889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9CCA01-A544-E629-F37C-C98716F0322F}"/>
              </a:ext>
            </a:extLst>
          </p:cNvPr>
          <p:cNvSpPr>
            <a:spLocks noGrp="1"/>
          </p:cNvSpPr>
          <p:nvPr>
            <p:ph type="dt" sz="half" idx="10"/>
          </p:nvPr>
        </p:nvSpPr>
        <p:spPr/>
        <p:txBody>
          <a:bodyPr/>
          <a:lstStyle/>
          <a:p>
            <a:fld id="{1D457A8B-D8E5-B642-9C8F-FE6A5DA5E74D}" type="datetimeFigureOut">
              <a:rPr lang="en-US" smtClean="0"/>
              <a:t>7/26/26</a:t>
            </a:fld>
            <a:endParaRPr lang="en-US"/>
          </a:p>
        </p:txBody>
      </p:sp>
      <p:sp>
        <p:nvSpPr>
          <p:cNvPr id="6" name="Footer Placeholder 5">
            <a:extLst>
              <a:ext uri="{FF2B5EF4-FFF2-40B4-BE49-F238E27FC236}">
                <a16:creationId xmlns:a16="http://schemas.microsoft.com/office/drawing/2014/main" id="{C9812A83-6F17-950A-590F-7F3C06E7F2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0BD7F8-D312-E7A6-94C0-D229C493672D}"/>
              </a:ext>
            </a:extLst>
          </p:cNvPr>
          <p:cNvSpPr>
            <a:spLocks noGrp="1"/>
          </p:cNvSpPr>
          <p:nvPr>
            <p:ph type="sldNum" sz="quarter" idx="12"/>
          </p:nvPr>
        </p:nvSpPr>
        <p:spPr/>
        <p:txBody>
          <a:bodyPr/>
          <a:lstStyle/>
          <a:p>
            <a:fld id="{9F823CF8-706C-A247-9E1A-ADDBBF5D9B1F}" type="slidenum">
              <a:rPr lang="en-US" smtClean="0"/>
              <a:t>‹#›</a:t>
            </a:fld>
            <a:endParaRPr lang="en-US"/>
          </a:p>
        </p:txBody>
      </p:sp>
    </p:spTree>
    <p:extLst>
      <p:ext uri="{BB962C8B-B14F-4D97-AF65-F5344CB8AC3E}">
        <p14:creationId xmlns:p14="http://schemas.microsoft.com/office/powerpoint/2010/main" val="2945701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C50EF-8EFA-99C4-470B-B7F818628C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910F290-10E3-00A5-A1FF-153EDC807A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5286CA-985B-5F53-C02E-E206AB6B14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91B8D2-03B6-5AFF-B34D-B0320D2D0680}"/>
              </a:ext>
            </a:extLst>
          </p:cNvPr>
          <p:cNvSpPr>
            <a:spLocks noGrp="1"/>
          </p:cNvSpPr>
          <p:nvPr>
            <p:ph type="dt" sz="half" idx="10"/>
          </p:nvPr>
        </p:nvSpPr>
        <p:spPr/>
        <p:txBody>
          <a:bodyPr/>
          <a:lstStyle/>
          <a:p>
            <a:fld id="{1D457A8B-D8E5-B642-9C8F-FE6A5DA5E74D}" type="datetimeFigureOut">
              <a:rPr lang="en-US" smtClean="0"/>
              <a:t>7/26/26</a:t>
            </a:fld>
            <a:endParaRPr lang="en-US"/>
          </a:p>
        </p:txBody>
      </p:sp>
      <p:sp>
        <p:nvSpPr>
          <p:cNvPr id="6" name="Footer Placeholder 5">
            <a:extLst>
              <a:ext uri="{FF2B5EF4-FFF2-40B4-BE49-F238E27FC236}">
                <a16:creationId xmlns:a16="http://schemas.microsoft.com/office/drawing/2014/main" id="{3899A51C-161C-7534-6B06-D054CFAAFA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BE0C8A-9CC0-4307-DA96-EBB8D19E25E1}"/>
              </a:ext>
            </a:extLst>
          </p:cNvPr>
          <p:cNvSpPr>
            <a:spLocks noGrp="1"/>
          </p:cNvSpPr>
          <p:nvPr>
            <p:ph type="sldNum" sz="quarter" idx="12"/>
          </p:nvPr>
        </p:nvSpPr>
        <p:spPr/>
        <p:txBody>
          <a:bodyPr/>
          <a:lstStyle/>
          <a:p>
            <a:fld id="{9F823CF8-706C-A247-9E1A-ADDBBF5D9B1F}" type="slidenum">
              <a:rPr lang="en-US" smtClean="0"/>
              <a:t>‹#›</a:t>
            </a:fld>
            <a:endParaRPr lang="en-US"/>
          </a:p>
        </p:txBody>
      </p:sp>
    </p:spTree>
    <p:extLst>
      <p:ext uri="{BB962C8B-B14F-4D97-AF65-F5344CB8AC3E}">
        <p14:creationId xmlns:p14="http://schemas.microsoft.com/office/powerpoint/2010/main" val="442899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EB967-8C3B-A1A0-58A8-168124FCC4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CF8FA4-A648-3688-26CB-5DEB182328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65D55C-AAD5-4FF3-6857-BC6F102711A0}"/>
              </a:ext>
            </a:extLst>
          </p:cNvPr>
          <p:cNvSpPr>
            <a:spLocks noGrp="1"/>
          </p:cNvSpPr>
          <p:nvPr>
            <p:ph type="dt" sz="half" idx="10"/>
          </p:nvPr>
        </p:nvSpPr>
        <p:spPr/>
        <p:txBody>
          <a:bodyPr/>
          <a:lstStyle/>
          <a:p>
            <a:fld id="{1D457A8B-D8E5-B642-9C8F-FE6A5DA5E74D}" type="datetimeFigureOut">
              <a:rPr lang="en-US" smtClean="0"/>
              <a:t>7/26/26</a:t>
            </a:fld>
            <a:endParaRPr lang="en-US"/>
          </a:p>
        </p:txBody>
      </p:sp>
      <p:sp>
        <p:nvSpPr>
          <p:cNvPr id="5" name="Footer Placeholder 4">
            <a:extLst>
              <a:ext uri="{FF2B5EF4-FFF2-40B4-BE49-F238E27FC236}">
                <a16:creationId xmlns:a16="http://schemas.microsoft.com/office/drawing/2014/main" id="{0BFAD821-31DB-0102-2C5A-38A5D2035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A43D28-01E4-37AA-52CD-B0D166BA88F3}"/>
              </a:ext>
            </a:extLst>
          </p:cNvPr>
          <p:cNvSpPr>
            <a:spLocks noGrp="1"/>
          </p:cNvSpPr>
          <p:nvPr>
            <p:ph type="sldNum" sz="quarter" idx="12"/>
          </p:nvPr>
        </p:nvSpPr>
        <p:spPr/>
        <p:txBody>
          <a:bodyPr/>
          <a:lstStyle/>
          <a:p>
            <a:fld id="{9F823CF8-706C-A247-9E1A-ADDBBF5D9B1F}" type="slidenum">
              <a:rPr lang="en-US" smtClean="0"/>
              <a:t>‹#›</a:t>
            </a:fld>
            <a:endParaRPr lang="en-US"/>
          </a:p>
        </p:txBody>
      </p:sp>
    </p:spTree>
    <p:extLst>
      <p:ext uri="{BB962C8B-B14F-4D97-AF65-F5344CB8AC3E}">
        <p14:creationId xmlns:p14="http://schemas.microsoft.com/office/powerpoint/2010/main" val="1414465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719C71-1404-6E49-0871-BC55B03398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D78F90-12B4-D5ED-8E59-206FB64846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4B5547-0837-644D-8DD7-3E1C24922532}"/>
              </a:ext>
            </a:extLst>
          </p:cNvPr>
          <p:cNvSpPr>
            <a:spLocks noGrp="1"/>
          </p:cNvSpPr>
          <p:nvPr>
            <p:ph type="dt" sz="half" idx="10"/>
          </p:nvPr>
        </p:nvSpPr>
        <p:spPr/>
        <p:txBody>
          <a:bodyPr/>
          <a:lstStyle/>
          <a:p>
            <a:fld id="{1D457A8B-D8E5-B642-9C8F-FE6A5DA5E74D}" type="datetimeFigureOut">
              <a:rPr lang="en-US" smtClean="0"/>
              <a:t>7/26/26</a:t>
            </a:fld>
            <a:endParaRPr lang="en-US"/>
          </a:p>
        </p:txBody>
      </p:sp>
      <p:sp>
        <p:nvSpPr>
          <p:cNvPr id="5" name="Footer Placeholder 4">
            <a:extLst>
              <a:ext uri="{FF2B5EF4-FFF2-40B4-BE49-F238E27FC236}">
                <a16:creationId xmlns:a16="http://schemas.microsoft.com/office/drawing/2014/main" id="{71836B7E-A1BC-91D1-6FE2-4ED2E789C6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5C947-3F34-AA35-C986-09150F3257C6}"/>
              </a:ext>
            </a:extLst>
          </p:cNvPr>
          <p:cNvSpPr>
            <a:spLocks noGrp="1"/>
          </p:cNvSpPr>
          <p:nvPr>
            <p:ph type="sldNum" sz="quarter" idx="12"/>
          </p:nvPr>
        </p:nvSpPr>
        <p:spPr/>
        <p:txBody>
          <a:bodyPr/>
          <a:lstStyle/>
          <a:p>
            <a:fld id="{9F823CF8-706C-A247-9E1A-ADDBBF5D9B1F}" type="slidenum">
              <a:rPr lang="en-US" smtClean="0"/>
              <a:t>‹#›</a:t>
            </a:fld>
            <a:endParaRPr lang="en-US"/>
          </a:p>
        </p:txBody>
      </p:sp>
    </p:spTree>
    <p:extLst>
      <p:ext uri="{BB962C8B-B14F-4D97-AF65-F5344CB8AC3E}">
        <p14:creationId xmlns:p14="http://schemas.microsoft.com/office/powerpoint/2010/main" val="2237068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FFFFFF"/>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40080" y="1828800"/>
            <a:ext cx="5852160" cy="137160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BEBEA-63FD-3520-35DD-50724A12DC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E77162-5565-4843-21AD-97F786AE9C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0A35AA0-983E-B448-40B6-8C70894D29BB}"/>
              </a:ext>
            </a:extLst>
          </p:cNvPr>
          <p:cNvSpPr>
            <a:spLocks noGrp="1"/>
          </p:cNvSpPr>
          <p:nvPr>
            <p:ph type="dt" sz="half" idx="10"/>
          </p:nvPr>
        </p:nvSpPr>
        <p:spPr/>
        <p:txBody>
          <a:bodyPr/>
          <a:lstStyle/>
          <a:p>
            <a:fld id="{1D457A8B-D8E5-B642-9C8F-FE6A5DA5E74D}" type="datetimeFigureOut">
              <a:rPr lang="en-US" smtClean="0"/>
              <a:t>7/26/26</a:t>
            </a:fld>
            <a:endParaRPr lang="en-US"/>
          </a:p>
        </p:txBody>
      </p:sp>
      <p:sp>
        <p:nvSpPr>
          <p:cNvPr id="5" name="Footer Placeholder 4">
            <a:extLst>
              <a:ext uri="{FF2B5EF4-FFF2-40B4-BE49-F238E27FC236}">
                <a16:creationId xmlns:a16="http://schemas.microsoft.com/office/drawing/2014/main" id="{7E0E1FA2-E8F1-9C08-FA47-FC23DA06BD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9E75F6-E114-2B25-1CA5-63D573339EFB}"/>
              </a:ext>
            </a:extLst>
          </p:cNvPr>
          <p:cNvSpPr>
            <a:spLocks noGrp="1"/>
          </p:cNvSpPr>
          <p:nvPr>
            <p:ph type="sldNum" sz="quarter" idx="12"/>
          </p:nvPr>
        </p:nvSpPr>
        <p:spPr/>
        <p:txBody>
          <a:bodyPr/>
          <a:lstStyle/>
          <a:p>
            <a:fld id="{9F823CF8-706C-A247-9E1A-ADDBBF5D9B1F}" type="slidenum">
              <a:rPr lang="en-US" smtClean="0"/>
              <a:t>‹#›</a:t>
            </a:fld>
            <a:endParaRPr lang="en-US"/>
          </a:p>
        </p:txBody>
      </p:sp>
    </p:spTree>
    <p:extLst>
      <p:ext uri="{BB962C8B-B14F-4D97-AF65-F5344CB8AC3E}">
        <p14:creationId xmlns:p14="http://schemas.microsoft.com/office/powerpoint/2010/main" val="519530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1D3A1-442A-FB33-AEB0-DC85B8ACAF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4D997F-5EC2-A620-CADE-59E863D21D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92ADC4-6596-6B86-7A6A-599B00FB2A72}"/>
              </a:ext>
            </a:extLst>
          </p:cNvPr>
          <p:cNvSpPr>
            <a:spLocks noGrp="1"/>
          </p:cNvSpPr>
          <p:nvPr>
            <p:ph type="dt" sz="half" idx="10"/>
          </p:nvPr>
        </p:nvSpPr>
        <p:spPr/>
        <p:txBody>
          <a:bodyPr/>
          <a:lstStyle/>
          <a:p>
            <a:fld id="{1D457A8B-D8E5-B642-9C8F-FE6A5DA5E74D}" type="datetimeFigureOut">
              <a:rPr lang="en-US" smtClean="0"/>
              <a:t>7/26/26</a:t>
            </a:fld>
            <a:endParaRPr lang="en-US"/>
          </a:p>
        </p:txBody>
      </p:sp>
      <p:sp>
        <p:nvSpPr>
          <p:cNvPr id="5" name="Footer Placeholder 4">
            <a:extLst>
              <a:ext uri="{FF2B5EF4-FFF2-40B4-BE49-F238E27FC236}">
                <a16:creationId xmlns:a16="http://schemas.microsoft.com/office/drawing/2014/main" id="{5FFCCA4F-D3BA-B665-AA7D-80EE7C1D2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3238ED-BB11-895A-1491-C78E4A565D39}"/>
              </a:ext>
            </a:extLst>
          </p:cNvPr>
          <p:cNvSpPr>
            <a:spLocks noGrp="1"/>
          </p:cNvSpPr>
          <p:nvPr>
            <p:ph type="sldNum" sz="quarter" idx="12"/>
          </p:nvPr>
        </p:nvSpPr>
        <p:spPr/>
        <p:txBody>
          <a:bodyPr/>
          <a:lstStyle/>
          <a:p>
            <a:fld id="{9F823CF8-706C-A247-9E1A-ADDBBF5D9B1F}" type="slidenum">
              <a:rPr lang="en-US" smtClean="0"/>
              <a:t>‹#›</a:t>
            </a:fld>
            <a:endParaRPr lang="en-US"/>
          </a:p>
        </p:txBody>
      </p:sp>
    </p:spTree>
    <p:extLst>
      <p:ext uri="{BB962C8B-B14F-4D97-AF65-F5344CB8AC3E}">
        <p14:creationId xmlns:p14="http://schemas.microsoft.com/office/powerpoint/2010/main" val="3840861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4D369-03DE-DEDB-B6E9-76F1A69E54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7376F63-BD9F-DFBD-F964-2E6D0FB2281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505A36-78FC-23D6-1ED6-74235CA07F49}"/>
              </a:ext>
            </a:extLst>
          </p:cNvPr>
          <p:cNvSpPr>
            <a:spLocks noGrp="1"/>
          </p:cNvSpPr>
          <p:nvPr>
            <p:ph type="dt" sz="half" idx="10"/>
          </p:nvPr>
        </p:nvSpPr>
        <p:spPr/>
        <p:txBody>
          <a:bodyPr/>
          <a:lstStyle/>
          <a:p>
            <a:fld id="{1D457A8B-D8E5-B642-9C8F-FE6A5DA5E74D}" type="datetimeFigureOut">
              <a:rPr lang="en-US" smtClean="0"/>
              <a:t>7/26/26</a:t>
            </a:fld>
            <a:endParaRPr lang="en-US"/>
          </a:p>
        </p:txBody>
      </p:sp>
      <p:sp>
        <p:nvSpPr>
          <p:cNvPr id="5" name="Footer Placeholder 4">
            <a:extLst>
              <a:ext uri="{FF2B5EF4-FFF2-40B4-BE49-F238E27FC236}">
                <a16:creationId xmlns:a16="http://schemas.microsoft.com/office/drawing/2014/main" id="{E8CAC8C6-1C37-31D0-EF4A-59EBEA5F6A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230471-6787-550A-627C-F18E1ABE6F09}"/>
              </a:ext>
            </a:extLst>
          </p:cNvPr>
          <p:cNvSpPr>
            <a:spLocks noGrp="1"/>
          </p:cNvSpPr>
          <p:nvPr>
            <p:ph type="sldNum" sz="quarter" idx="12"/>
          </p:nvPr>
        </p:nvSpPr>
        <p:spPr/>
        <p:txBody>
          <a:bodyPr/>
          <a:lstStyle/>
          <a:p>
            <a:fld id="{9F823CF8-706C-A247-9E1A-ADDBBF5D9B1F}" type="slidenum">
              <a:rPr lang="en-US" smtClean="0"/>
              <a:t>‹#›</a:t>
            </a:fld>
            <a:endParaRPr lang="en-US"/>
          </a:p>
        </p:txBody>
      </p:sp>
    </p:spTree>
    <p:extLst>
      <p:ext uri="{BB962C8B-B14F-4D97-AF65-F5344CB8AC3E}">
        <p14:creationId xmlns:p14="http://schemas.microsoft.com/office/powerpoint/2010/main" val="3386265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188BB-FCE9-776D-4161-F07747FFD5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4DC74A-C490-E5D7-A06D-9401C96B7E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0855A3-C020-05A7-6CAD-351309817E3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088112-97DA-4754-12F3-03335F5D4C1F}"/>
              </a:ext>
            </a:extLst>
          </p:cNvPr>
          <p:cNvSpPr>
            <a:spLocks noGrp="1"/>
          </p:cNvSpPr>
          <p:nvPr>
            <p:ph type="dt" sz="half" idx="10"/>
          </p:nvPr>
        </p:nvSpPr>
        <p:spPr/>
        <p:txBody>
          <a:bodyPr/>
          <a:lstStyle/>
          <a:p>
            <a:fld id="{1D457A8B-D8E5-B642-9C8F-FE6A5DA5E74D}" type="datetimeFigureOut">
              <a:rPr lang="en-US" smtClean="0"/>
              <a:t>7/26/26</a:t>
            </a:fld>
            <a:endParaRPr lang="en-US"/>
          </a:p>
        </p:txBody>
      </p:sp>
      <p:sp>
        <p:nvSpPr>
          <p:cNvPr id="6" name="Footer Placeholder 5">
            <a:extLst>
              <a:ext uri="{FF2B5EF4-FFF2-40B4-BE49-F238E27FC236}">
                <a16:creationId xmlns:a16="http://schemas.microsoft.com/office/drawing/2014/main" id="{8E926AFE-C959-35E4-E4FC-28A1A4C2A6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A575A0-03AC-3FB5-6872-E73EDE395673}"/>
              </a:ext>
            </a:extLst>
          </p:cNvPr>
          <p:cNvSpPr>
            <a:spLocks noGrp="1"/>
          </p:cNvSpPr>
          <p:nvPr>
            <p:ph type="sldNum" sz="quarter" idx="12"/>
          </p:nvPr>
        </p:nvSpPr>
        <p:spPr/>
        <p:txBody>
          <a:bodyPr/>
          <a:lstStyle/>
          <a:p>
            <a:fld id="{9F823CF8-706C-A247-9E1A-ADDBBF5D9B1F}" type="slidenum">
              <a:rPr lang="en-US" smtClean="0"/>
              <a:t>‹#›</a:t>
            </a:fld>
            <a:endParaRPr lang="en-US"/>
          </a:p>
        </p:txBody>
      </p:sp>
    </p:spTree>
    <p:extLst>
      <p:ext uri="{BB962C8B-B14F-4D97-AF65-F5344CB8AC3E}">
        <p14:creationId xmlns:p14="http://schemas.microsoft.com/office/powerpoint/2010/main" val="18905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83BE8-79E7-B7B4-8F00-8DDAE07B517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0487A9-883E-C27E-346A-26C4F6DDA1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D4467E-CCC0-30C3-6758-A75E418EFE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023546-A5E9-F8B7-FB61-D2291CB649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6E4BBA-5132-D155-D31F-4737E39EFE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F06DFF-66D9-AA86-A1AD-28F60DFB6AAB}"/>
              </a:ext>
            </a:extLst>
          </p:cNvPr>
          <p:cNvSpPr>
            <a:spLocks noGrp="1"/>
          </p:cNvSpPr>
          <p:nvPr>
            <p:ph type="dt" sz="half" idx="10"/>
          </p:nvPr>
        </p:nvSpPr>
        <p:spPr/>
        <p:txBody>
          <a:bodyPr/>
          <a:lstStyle/>
          <a:p>
            <a:fld id="{1D457A8B-D8E5-B642-9C8F-FE6A5DA5E74D}" type="datetimeFigureOut">
              <a:rPr lang="en-US" smtClean="0"/>
              <a:t>7/26/26</a:t>
            </a:fld>
            <a:endParaRPr lang="en-US"/>
          </a:p>
        </p:txBody>
      </p:sp>
      <p:sp>
        <p:nvSpPr>
          <p:cNvPr id="8" name="Footer Placeholder 7">
            <a:extLst>
              <a:ext uri="{FF2B5EF4-FFF2-40B4-BE49-F238E27FC236}">
                <a16:creationId xmlns:a16="http://schemas.microsoft.com/office/drawing/2014/main" id="{4F4968B5-97FF-BC81-A9FD-FE379891EF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5C8626-7995-3CC3-4C2E-56E918B5ABEC}"/>
              </a:ext>
            </a:extLst>
          </p:cNvPr>
          <p:cNvSpPr>
            <a:spLocks noGrp="1"/>
          </p:cNvSpPr>
          <p:nvPr>
            <p:ph type="sldNum" sz="quarter" idx="12"/>
          </p:nvPr>
        </p:nvSpPr>
        <p:spPr/>
        <p:txBody>
          <a:bodyPr/>
          <a:lstStyle/>
          <a:p>
            <a:fld id="{9F823CF8-706C-A247-9E1A-ADDBBF5D9B1F}" type="slidenum">
              <a:rPr lang="en-US" smtClean="0"/>
              <a:t>‹#›</a:t>
            </a:fld>
            <a:endParaRPr lang="en-US"/>
          </a:p>
        </p:txBody>
      </p:sp>
    </p:spTree>
    <p:extLst>
      <p:ext uri="{BB962C8B-B14F-4D97-AF65-F5344CB8AC3E}">
        <p14:creationId xmlns:p14="http://schemas.microsoft.com/office/powerpoint/2010/main" val="3216104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FD042-199B-8538-B296-8B0BF55B21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1C71A99-2102-745E-C570-5C3BC201658B}"/>
              </a:ext>
            </a:extLst>
          </p:cNvPr>
          <p:cNvSpPr>
            <a:spLocks noGrp="1"/>
          </p:cNvSpPr>
          <p:nvPr>
            <p:ph type="dt" sz="half" idx="10"/>
          </p:nvPr>
        </p:nvSpPr>
        <p:spPr/>
        <p:txBody>
          <a:bodyPr/>
          <a:lstStyle/>
          <a:p>
            <a:fld id="{1D457A8B-D8E5-B642-9C8F-FE6A5DA5E74D}" type="datetimeFigureOut">
              <a:rPr lang="en-US" smtClean="0"/>
              <a:t>7/26/26</a:t>
            </a:fld>
            <a:endParaRPr lang="en-US"/>
          </a:p>
        </p:txBody>
      </p:sp>
      <p:sp>
        <p:nvSpPr>
          <p:cNvPr id="4" name="Footer Placeholder 3">
            <a:extLst>
              <a:ext uri="{FF2B5EF4-FFF2-40B4-BE49-F238E27FC236}">
                <a16:creationId xmlns:a16="http://schemas.microsoft.com/office/drawing/2014/main" id="{5F2E8DE3-7900-1A1F-D2B3-56537DF2C1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3E09E7-76AE-7C79-77E4-C2A512A8BA5E}"/>
              </a:ext>
            </a:extLst>
          </p:cNvPr>
          <p:cNvSpPr>
            <a:spLocks noGrp="1"/>
          </p:cNvSpPr>
          <p:nvPr>
            <p:ph type="sldNum" sz="quarter" idx="12"/>
          </p:nvPr>
        </p:nvSpPr>
        <p:spPr/>
        <p:txBody>
          <a:bodyPr/>
          <a:lstStyle/>
          <a:p>
            <a:fld id="{9F823CF8-706C-A247-9E1A-ADDBBF5D9B1F}" type="slidenum">
              <a:rPr lang="en-US" smtClean="0"/>
              <a:t>‹#›</a:t>
            </a:fld>
            <a:endParaRPr lang="en-US"/>
          </a:p>
        </p:txBody>
      </p:sp>
    </p:spTree>
    <p:extLst>
      <p:ext uri="{BB962C8B-B14F-4D97-AF65-F5344CB8AC3E}">
        <p14:creationId xmlns:p14="http://schemas.microsoft.com/office/powerpoint/2010/main" val="142036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D8391D-CA90-E5CD-7437-085A074E6699}"/>
              </a:ext>
            </a:extLst>
          </p:cNvPr>
          <p:cNvSpPr>
            <a:spLocks noGrp="1"/>
          </p:cNvSpPr>
          <p:nvPr>
            <p:ph type="dt" sz="half" idx="10"/>
          </p:nvPr>
        </p:nvSpPr>
        <p:spPr/>
        <p:txBody>
          <a:bodyPr/>
          <a:lstStyle/>
          <a:p>
            <a:fld id="{1D457A8B-D8E5-B642-9C8F-FE6A5DA5E74D}" type="datetimeFigureOut">
              <a:rPr lang="en-US" smtClean="0"/>
              <a:t>7/26/26</a:t>
            </a:fld>
            <a:endParaRPr lang="en-US"/>
          </a:p>
        </p:txBody>
      </p:sp>
      <p:sp>
        <p:nvSpPr>
          <p:cNvPr id="3" name="Footer Placeholder 2">
            <a:extLst>
              <a:ext uri="{FF2B5EF4-FFF2-40B4-BE49-F238E27FC236}">
                <a16:creationId xmlns:a16="http://schemas.microsoft.com/office/drawing/2014/main" id="{8FFA31F3-27AA-E99B-2C7E-B427729D89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157C3F1-C2BA-5651-17D7-9DC95FF1AF97}"/>
              </a:ext>
            </a:extLst>
          </p:cNvPr>
          <p:cNvSpPr>
            <a:spLocks noGrp="1"/>
          </p:cNvSpPr>
          <p:nvPr>
            <p:ph type="sldNum" sz="quarter" idx="12"/>
          </p:nvPr>
        </p:nvSpPr>
        <p:spPr/>
        <p:txBody>
          <a:bodyPr/>
          <a:lstStyle/>
          <a:p>
            <a:fld id="{9F823CF8-706C-A247-9E1A-ADDBBF5D9B1F}" type="slidenum">
              <a:rPr lang="en-US" smtClean="0"/>
              <a:t>‹#›</a:t>
            </a:fld>
            <a:endParaRPr lang="en-US"/>
          </a:p>
        </p:txBody>
      </p:sp>
    </p:spTree>
    <p:extLst>
      <p:ext uri="{BB962C8B-B14F-4D97-AF65-F5344CB8AC3E}">
        <p14:creationId xmlns:p14="http://schemas.microsoft.com/office/powerpoint/2010/main" val="3496571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AFDB60-990A-E9E3-1301-AE69EAC7DD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7E5482-7BC0-5770-EFBB-4687E2F26C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9EDC57-9E46-1CB8-E821-E10C711C75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457A8B-D8E5-B642-9C8F-FE6A5DA5E74D}" type="datetimeFigureOut">
              <a:rPr lang="en-US" smtClean="0"/>
              <a:t>7/26/26</a:t>
            </a:fld>
            <a:endParaRPr lang="en-US"/>
          </a:p>
        </p:txBody>
      </p:sp>
      <p:sp>
        <p:nvSpPr>
          <p:cNvPr id="5" name="Footer Placeholder 4">
            <a:extLst>
              <a:ext uri="{FF2B5EF4-FFF2-40B4-BE49-F238E27FC236}">
                <a16:creationId xmlns:a16="http://schemas.microsoft.com/office/drawing/2014/main" id="{180F16AF-56AE-791A-B6C4-0E2F0517C1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F7BE81C-E58B-F5E2-7058-0FCC3C1D5B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823CF8-706C-A247-9E1A-ADDBBF5D9B1F}" type="slidenum">
              <a:rPr lang="en-US" smtClean="0"/>
              <a:t>‹#›</a:t>
            </a:fld>
            <a:endParaRPr lang="en-US"/>
          </a:p>
        </p:txBody>
      </p:sp>
    </p:spTree>
    <p:extLst>
      <p:ext uri="{BB962C8B-B14F-4D97-AF65-F5344CB8AC3E}">
        <p14:creationId xmlns:p14="http://schemas.microsoft.com/office/powerpoint/2010/main" val="449943837"/>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60" r:id="rId3"/>
    <p:sldLayoutId id="2147483661" r:id="rId4"/>
    <p:sldLayoutId id="2147483662"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24.png"/><Relationship Id="rId10" Type="http://schemas.openxmlformats.org/officeDocument/2006/relationships/image" Target="../media/image32.png"/><Relationship Id="rId4" Type="http://schemas.openxmlformats.org/officeDocument/2006/relationships/image" Target="../media/image12.pn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2.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8.png"/><Relationship Id="rId4" Type="http://schemas.openxmlformats.org/officeDocument/2006/relationships/image" Target="../media/image27.png"/><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4.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7.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crim">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FFFFFF">
              <a:alpha val="66000"/>
            </a:srgbClr>
          </a:solidFill>
          <a:ln/>
        </p:spPr>
        <p:txBody>
          <a:bodyPr/>
          <a:lstStyle/>
          <a:p>
            <a:endParaRPr lang="en-US"/>
          </a:p>
        </p:txBody>
      </p:sp>
      <p:sp>
        <p:nvSpPr>
          <p:cNvPr id="3" name="scrim left">
            <a:extLst>
              <a:ext uri="{C183D7F6-B498-43B3-948B-1728B52AA6E4}">
                <adec:decorative xmlns:adec="http://schemas.microsoft.com/office/drawing/2017/decorative" val="1"/>
              </a:ext>
            </a:extLst>
          </p:cNvPr>
          <p:cNvSpPr/>
          <p:nvPr/>
        </p:nvSpPr>
        <p:spPr>
          <a:xfrm>
            <a:off x="0" y="0"/>
            <a:ext cx="4937760" cy="5143500"/>
          </a:xfrm>
          <a:prstGeom prst="rect">
            <a:avLst/>
          </a:prstGeom>
          <a:solidFill>
            <a:srgbClr val="FFFFFF">
              <a:alpha val="66000"/>
            </a:srgbClr>
          </a:solidFill>
          <a:ln/>
        </p:spPr>
        <p:txBody>
          <a:bodyPr/>
          <a:lstStyle/>
          <a:p>
            <a:endParaRPr lang="en-US"/>
          </a:p>
        </p:txBody>
      </p:sp>
      <p:sp>
        <p:nvSpPr>
          <p:cNvPr id="4" name="Text 2"/>
          <p:cNvSpPr/>
          <p:nvPr/>
        </p:nvSpPr>
        <p:spPr>
          <a:xfrm>
            <a:off x="502920" y="384048"/>
            <a:ext cx="7955280" cy="219456"/>
          </a:xfrm>
          <a:prstGeom prst="rect">
            <a:avLst/>
          </a:prstGeom>
          <a:noFill/>
          <a:ln/>
        </p:spPr>
        <p:txBody>
          <a:bodyPr wrap="square" lIns="0" tIns="0" rIns="0" bIns="0" rtlCol="0" anchor="ctr"/>
          <a:lstStyle/>
          <a:p>
            <a:pPr marL="0" indent="0" algn="l">
              <a:buNone/>
            </a:pPr>
            <a:r>
              <a:rPr lang="en-US" sz="1100" b="1" kern="0" spc="300" dirty="0">
                <a:solidFill>
                  <a:srgbClr val="0B7A7A"/>
                </a:solidFill>
                <a:latin typeface="Segoe UI Semibold" pitchFamily="34" charset="0"/>
                <a:ea typeface="Segoe UI Semibold" pitchFamily="34" charset="-122"/>
                <a:cs typeface="Segoe UI Semibold" pitchFamily="34" charset="-120"/>
              </a:rPr>
              <a:t>BOARD OF DIRECTORS  ·  AUDIT &amp; RISK COMMITTEE</a:t>
            </a:r>
            <a:endParaRPr lang="en-US" sz="1100" dirty="0"/>
          </a:p>
        </p:txBody>
      </p:sp>
      <p:sp>
        <p:nvSpPr>
          <p:cNvPr id="5" name="Text 0"/>
          <p:cNvSpPr>
            <a:spLocks noGrp="1"/>
          </p:cNvSpPr>
          <p:nvPr>
            <p:ph type="title" idx="100" hasCustomPrompt="1"/>
          </p:nvPr>
        </p:nvSpPr>
        <p:spPr>
          <a:xfrm>
            <a:off x="640080" y="1828800"/>
            <a:ext cx="5852160" cy="1371600"/>
          </a:xfrm>
          <a:prstGeom prst="rect">
            <a:avLst/>
          </a:prstGeom>
          <a:noFill/>
          <a:ln/>
        </p:spPr>
        <p:txBody>
          <a:bodyPr wrap="square" lIns="0" tIns="0" rIns="0" bIns="0" rtlCol="0" anchor="ctr"/>
          <a:lstStyle/>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AI Governance</a:t>
            </a:r>
            <a:endParaRPr lang="en-US" sz="2600" dirty="0"/>
          </a:p>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Essentials</a:t>
            </a:r>
            <a:endParaRPr lang="en-US" sz="2600" dirty="0"/>
          </a:p>
        </p:txBody>
      </p:sp>
      <p:sp>
        <p:nvSpPr>
          <p:cNvPr id="6" name="Text 4"/>
          <p:cNvSpPr/>
          <p:nvPr/>
        </p:nvSpPr>
        <p:spPr>
          <a:xfrm>
            <a:off x="658368" y="3127248"/>
            <a:ext cx="5486400" cy="457200"/>
          </a:xfrm>
          <a:prstGeom prst="rect">
            <a:avLst/>
          </a:prstGeom>
          <a:noFill/>
          <a:ln/>
        </p:spPr>
        <p:txBody>
          <a:bodyPr wrap="square" lIns="0" tIns="0" rIns="0" bIns="0" rtlCol="0" anchor="ctr"/>
          <a:lstStyle/>
          <a:p>
            <a:pPr marL="0" indent="0">
              <a:buNone/>
            </a:pPr>
            <a:r>
              <a:rPr lang="en-US" sz="1800" dirty="0">
                <a:solidFill>
                  <a:srgbClr val="122E52"/>
                </a:solidFill>
                <a:latin typeface="Segoe UI Light" pitchFamily="34" charset="0"/>
                <a:ea typeface="Segoe UI Light" pitchFamily="34" charset="-122"/>
                <a:cs typeface="Segoe UI Light" pitchFamily="34" charset="-120"/>
              </a:rPr>
              <a:t>Enabling Innovation While Managing Risk</a:t>
            </a:r>
            <a:endParaRPr lang="en-US" sz="1800" dirty="0"/>
          </a:p>
        </p:txBody>
      </p:sp>
      <p:sp>
        <p:nvSpPr>
          <p:cNvPr id="7" name="rule">
            <a:extLst>
              <a:ext uri="{C183D7F6-B498-43B3-948B-1728B52AA6E4}">
                <adec:decorative xmlns:adec="http://schemas.microsoft.com/office/drawing/2017/decorative" val="1"/>
              </a:ext>
            </a:extLst>
          </p:cNvPr>
          <p:cNvSpPr/>
          <p:nvPr/>
        </p:nvSpPr>
        <p:spPr>
          <a:xfrm>
            <a:off x="676656" y="3950208"/>
            <a:ext cx="457200" cy="27432"/>
          </a:xfrm>
          <a:prstGeom prst="rect">
            <a:avLst/>
          </a:prstGeom>
          <a:solidFill>
            <a:srgbClr val="00A6A6"/>
          </a:solidFill>
          <a:ln/>
        </p:spPr>
        <p:txBody>
          <a:bodyPr/>
          <a:lstStyle/>
          <a:p>
            <a:endParaRPr lang="en-US"/>
          </a:p>
        </p:txBody>
      </p:sp>
      <p:sp>
        <p:nvSpPr>
          <p:cNvPr id="8" name="Text 6"/>
          <p:cNvSpPr/>
          <p:nvPr/>
        </p:nvSpPr>
        <p:spPr>
          <a:xfrm>
            <a:off x="658368" y="4114800"/>
            <a:ext cx="5486400" cy="256032"/>
          </a:xfrm>
          <a:prstGeom prst="rect">
            <a:avLst/>
          </a:prstGeom>
          <a:noFill/>
          <a:ln/>
        </p:spPr>
        <p:txBody>
          <a:bodyPr wrap="square" lIns="0" tIns="0" rIns="0" bIns="0" rtlCol="0" anchor="ctr"/>
          <a:lstStyle/>
          <a:p>
            <a:pPr marL="0" indent="0">
              <a:buNone/>
            </a:pPr>
            <a:r>
              <a:rPr lang="en-US" sz="1200" dirty="0">
                <a:solidFill>
                  <a:srgbClr val="5A6472"/>
                </a:solidFill>
                <a:latin typeface="Segoe UI" pitchFamily="34" charset="0"/>
                <a:ea typeface="Segoe UI" pitchFamily="34" charset="-122"/>
                <a:cs typeface="Segoe UI" pitchFamily="34" charset="-120"/>
              </a:rPr>
              <a:t>Presented by  </a:t>
            </a:r>
            <a:r>
              <a:rPr lang="en-US" sz="1200" b="1" dirty="0">
                <a:solidFill>
                  <a:srgbClr val="0B1F3A"/>
                </a:solidFill>
                <a:latin typeface="Segoe UI" pitchFamily="34" charset="0"/>
                <a:ea typeface="Segoe UI" pitchFamily="34" charset="-122"/>
                <a:cs typeface="Segoe UI" pitchFamily="34" charset="-120"/>
              </a:rPr>
              <a:t>Chief AI &amp; Risk Officer</a:t>
            </a:r>
            <a:endParaRPr lang="en-US" sz="1200" dirty="0"/>
          </a:p>
        </p:txBody>
      </p:sp>
      <p:sp>
        <p:nvSpPr>
          <p:cNvPr id="9" name="Text 7"/>
          <p:cNvSpPr/>
          <p:nvPr/>
        </p:nvSpPr>
        <p:spPr>
          <a:xfrm>
            <a:off x="658368" y="4407408"/>
            <a:ext cx="5486400" cy="256032"/>
          </a:xfrm>
          <a:prstGeom prst="rect">
            <a:avLst/>
          </a:prstGeom>
          <a:noFill/>
          <a:ln/>
        </p:spPr>
        <p:txBody>
          <a:bodyPr wrap="square" lIns="0" tIns="0" rIns="0" bIns="0" rtlCol="0" anchor="ctr"/>
          <a:lstStyle/>
          <a:p>
            <a:pPr marL="0" indent="0">
              <a:buNone/>
            </a:pPr>
            <a:r>
              <a:rPr lang="en-US" sz="1200" dirty="0">
                <a:solidFill>
                  <a:srgbClr val="5A6472"/>
                </a:solidFill>
                <a:latin typeface="Segoe UI" pitchFamily="34" charset="0"/>
                <a:ea typeface="Segoe UI" pitchFamily="34" charset="-122"/>
                <a:cs typeface="Segoe UI" pitchFamily="34" charset="-120"/>
              </a:rPr>
              <a:t>Board Briefing  ·  </a:t>
            </a:r>
            <a:r>
              <a:rPr lang="en-US" sz="1200" b="1" dirty="0">
                <a:solidFill>
                  <a:srgbClr val="0B1F3A"/>
                </a:solidFill>
                <a:latin typeface="Segoe UI" pitchFamily="34" charset="0"/>
                <a:ea typeface="Segoe UI" pitchFamily="34" charset="-122"/>
                <a:cs typeface="Segoe UI" pitchFamily="34" charset="-120"/>
              </a:rPr>
              <a:t>July 2026</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02920" y="384048"/>
            <a:ext cx="7955280" cy="219456"/>
          </a:xfrm>
          <a:prstGeom prst="rect">
            <a:avLst/>
          </a:prstGeom>
          <a:noFill/>
          <a:ln/>
        </p:spPr>
        <p:txBody>
          <a:bodyPr wrap="square" lIns="0" tIns="0" rIns="0" bIns="0" rtlCol="0" anchor="ctr"/>
          <a:lstStyle/>
          <a:p>
            <a:pPr marL="0" indent="0" algn="l">
              <a:buNone/>
            </a:pPr>
            <a:r>
              <a:rPr lang="en-US" sz="1100" b="1" kern="0" spc="300" dirty="0">
                <a:solidFill>
                  <a:srgbClr val="0B7A7A"/>
                </a:solidFill>
                <a:latin typeface="Segoe UI Semibold" pitchFamily="34" charset="0"/>
                <a:ea typeface="Segoe UI Semibold" pitchFamily="34" charset="-122"/>
                <a:cs typeface="Segoe UI Semibold" pitchFamily="34" charset="-120"/>
              </a:rPr>
              <a:t>BOARD OVERSIGHT TOOLKIT</a:t>
            </a:r>
            <a:endParaRPr lang="en-US" sz="1100" dirty="0"/>
          </a:p>
        </p:txBody>
      </p:sp>
      <p:sp>
        <p:nvSpPr>
          <p:cNvPr id="3" name="Text 0"/>
          <p:cNvSpPr>
            <a:spLocks noGrp="1"/>
          </p:cNvSpPr>
          <p:nvPr>
            <p:ph type="title" idx="100" hasCustomPrompt="1"/>
          </p:nvPr>
        </p:nvSpPr>
        <p:spPr>
          <a:xfrm>
            <a:off x="502920" y="603504"/>
            <a:ext cx="7955280" cy="603504"/>
          </a:xfrm>
          <a:prstGeom prst="rect">
            <a:avLst/>
          </a:prstGeom>
          <a:noFill/>
          <a:ln/>
        </p:spPr>
        <p:txBody>
          <a:bodyPr wrap="square" lIns="0" tIns="0" rIns="0" bIns="0" rtlCol="0" anchor="ctr"/>
          <a:lstStyle/>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Questions Every Board Should Ask</a:t>
            </a:r>
            <a:endParaRPr lang="en-US" sz="2600" dirty="0"/>
          </a:p>
        </p:txBody>
      </p:sp>
      <p:sp>
        <p:nvSpPr>
          <p:cNvPr id="4" name="question card">
            <a:extLst>
              <a:ext uri="{C183D7F6-B498-43B3-948B-1728B52AA6E4}">
                <adec:decorative xmlns:adec="http://schemas.microsoft.com/office/drawing/2017/decorative" val="1"/>
              </a:ext>
            </a:extLst>
          </p:cNvPr>
          <p:cNvSpPr/>
          <p:nvPr/>
        </p:nvSpPr>
        <p:spPr>
          <a:xfrm>
            <a:off x="502920" y="1481328"/>
            <a:ext cx="1956816" cy="1298448"/>
          </a:xfrm>
          <a:prstGeom prst="roundRect">
            <a:avLst>
              <a:gd name="adj" fmla="val 5634"/>
            </a:avLst>
          </a:prstGeom>
          <a:solidFill>
            <a:srgbClr val="F5F7FA"/>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5" name="icon chip">
            <a:extLst>
              <a:ext uri="{C183D7F6-B498-43B3-948B-1728B52AA6E4}">
                <adec:decorative xmlns:adec="http://schemas.microsoft.com/office/drawing/2017/decorative" val="1"/>
              </a:ext>
            </a:extLst>
          </p:cNvPr>
          <p:cNvSpPr/>
          <p:nvPr/>
        </p:nvSpPr>
        <p:spPr>
          <a:xfrm>
            <a:off x="685800" y="1664208"/>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6" name="Image 0" descr="/agent/turn1/workspace/icons_proc/image-21db75278d6b45b9c9842ca23396a448.png"/>
          <p:cNvPicPr>
            <a:picLocks noChangeAspect="1"/>
          </p:cNvPicPr>
          <p:nvPr/>
        </p:nvPicPr>
        <p:blipFill>
          <a:blip r:embed="rId3"/>
          <a:stretch>
            <a:fillRect/>
          </a:stretch>
        </p:blipFill>
        <p:spPr>
          <a:xfrm>
            <a:off x="801014" y="1779422"/>
            <a:ext cx="318211" cy="318211"/>
          </a:xfrm>
          <a:prstGeom prst="rect">
            <a:avLst/>
          </a:prstGeom>
        </p:spPr>
      </p:pic>
      <p:sp>
        <p:nvSpPr>
          <p:cNvPr id="7" name="Text 4"/>
          <p:cNvSpPr/>
          <p:nvPr/>
        </p:nvSpPr>
        <p:spPr>
          <a:xfrm>
            <a:off x="1856232" y="1609344"/>
            <a:ext cx="502920" cy="274320"/>
          </a:xfrm>
          <a:prstGeom prst="rect">
            <a:avLst/>
          </a:prstGeom>
          <a:noFill/>
          <a:ln/>
        </p:spPr>
        <p:txBody>
          <a:bodyPr wrap="square" lIns="0" tIns="0" rIns="0" bIns="0" rtlCol="0" anchor="ctr"/>
          <a:lstStyle/>
          <a:p>
            <a:pPr marL="0" indent="0" algn="r">
              <a:buNone/>
            </a:pPr>
            <a:r>
              <a:rPr lang="en-US" sz="1400" b="1" dirty="0">
                <a:solidFill>
                  <a:srgbClr val="9AA7B5"/>
                </a:solidFill>
                <a:latin typeface="Segoe UI Semibold" pitchFamily="34" charset="0"/>
                <a:ea typeface="Segoe UI Semibold" pitchFamily="34" charset="-122"/>
                <a:cs typeface="Segoe UI Semibold" pitchFamily="34" charset="-120"/>
              </a:rPr>
              <a:t>01</a:t>
            </a:r>
            <a:endParaRPr lang="en-US" sz="1400" dirty="0"/>
          </a:p>
        </p:txBody>
      </p:sp>
      <p:sp>
        <p:nvSpPr>
          <p:cNvPr id="8" name="Text 5"/>
          <p:cNvSpPr/>
          <p:nvPr/>
        </p:nvSpPr>
        <p:spPr>
          <a:xfrm>
            <a:off x="685800" y="2267712"/>
            <a:ext cx="1627632" cy="438912"/>
          </a:xfrm>
          <a:prstGeom prst="rect">
            <a:avLst/>
          </a:prstGeom>
          <a:noFill/>
          <a:ln/>
        </p:spPr>
        <p:txBody>
          <a:bodyPr wrap="square" lIns="0" tIns="0" rIns="0" bIns="0" rtlCol="0" anchor="t"/>
          <a:lstStyle/>
          <a:p>
            <a:pPr marL="0" indent="0">
              <a:buNone/>
            </a:pPr>
            <a:r>
              <a:rPr lang="en-US" sz="1100" b="1" dirty="0">
                <a:solidFill>
                  <a:srgbClr val="0B1F3A"/>
                </a:solidFill>
                <a:latin typeface="Segoe UI Semibold" pitchFamily="34" charset="0"/>
                <a:ea typeface="Segoe UI Semibold" pitchFamily="34" charset="-122"/>
                <a:cs typeface="Segoe UI Semibold" pitchFamily="34" charset="-120"/>
              </a:rPr>
              <a:t>Where is AI creating value?</a:t>
            </a:r>
            <a:endParaRPr lang="en-US" sz="1100" dirty="0"/>
          </a:p>
        </p:txBody>
      </p:sp>
      <p:sp>
        <p:nvSpPr>
          <p:cNvPr id="9" name="question card">
            <a:extLst>
              <a:ext uri="{C183D7F6-B498-43B3-948B-1728B52AA6E4}">
                <adec:decorative xmlns:adec="http://schemas.microsoft.com/office/drawing/2017/decorative" val="1"/>
              </a:ext>
            </a:extLst>
          </p:cNvPr>
          <p:cNvSpPr/>
          <p:nvPr/>
        </p:nvSpPr>
        <p:spPr>
          <a:xfrm>
            <a:off x="2569464" y="1481328"/>
            <a:ext cx="1956816" cy="1298448"/>
          </a:xfrm>
          <a:prstGeom prst="roundRect">
            <a:avLst>
              <a:gd name="adj" fmla="val 5634"/>
            </a:avLst>
          </a:prstGeom>
          <a:solidFill>
            <a:srgbClr val="F5F7FA"/>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10" name="icon chip">
            <a:extLst>
              <a:ext uri="{C183D7F6-B498-43B3-948B-1728B52AA6E4}">
                <adec:decorative xmlns:adec="http://schemas.microsoft.com/office/drawing/2017/decorative" val="1"/>
              </a:ext>
            </a:extLst>
          </p:cNvPr>
          <p:cNvSpPr/>
          <p:nvPr/>
        </p:nvSpPr>
        <p:spPr>
          <a:xfrm>
            <a:off x="2752344" y="1664208"/>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11" name="Image 1" descr="/agent/turn1/workspace/icons_proc/image-a30a110e5df2152305e76e308d96920e.png"/>
          <p:cNvPicPr>
            <a:picLocks noChangeAspect="1"/>
          </p:cNvPicPr>
          <p:nvPr/>
        </p:nvPicPr>
        <p:blipFill>
          <a:blip r:embed="rId4"/>
          <a:stretch>
            <a:fillRect/>
          </a:stretch>
        </p:blipFill>
        <p:spPr>
          <a:xfrm>
            <a:off x="2867558" y="1779422"/>
            <a:ext cx="318211" cy="318211"/>
          </a:xfrm>
          <a:prstGeom prst="rect">
            <a:avLst/>
          </a:prstGeom>
        </p:spPr>
      </p:pic>
      <p:sp>
        <p:nvSpPr>
          <p:cNvPr id="12" name="Text 8"/>
          <p:cNvSpPr/>
          <p:nvPr/>
        </p:nvSpPr>
        <p:spPr>
          <a:xfrm>
            <a:off x="3922776" y="1609344"/>
            <a:ext cx="502920" cy="274320"/>
          </a:xfrm>
          <a:prstGeom prst="rect">
            <a:avLst/>
          </a:prstGeom>
          <a:noFill/>
          <a:ln/>
        </p:spPr>
        <p:txBody>
          <a:bodyPr wrap="square" lIns="0" tIns="0" rIns="0" bIns="0" rtlCol="0" anchor="ctr"/>
          <a:lstStyle/>
          <a:p>
            <a:pPr marL="0" indent="0" algn="r">
              <a:buNone/>
            </a:pPr>
            <a:r>
              <a:rPr lang="en-US" sz="1400" b="1" dirty="0">
                <a:solidFill>
                  <a:srgbClr val="9AA7B5"/>
                </a:solidFill>
                <a:latin typeface="Segoe UI Semibold" pitchFamily="34" charset="0"/>
                <a:ea typeface="Segoe UI Semibold" pitchFamily="34" charset="-122"/>
                <a:cs typeface="Segoe UI Semibold" pitchFamily="34" charset="-120"/>
              </a:rPr>
              <a:t>02</a:t>
            </a:r>
            <a:endParaRPr lang="en-US" sz="1400" dirty="0"/>
          </a:p>
        </p:txBody>
      </p:sp>
      <p:sp>
        <p:nvSpPr>
          <p:cNvPr id="13" name="Text 9"/>
          <p:cNvSpPr/>
          <p:nvPr/>
        </p:nvSpPr>
        <p:spPr>
          <a:xfrm>
            <a:off x="2752344" y="2267712"/>
            <a:ext cx="1627632" cy="438912"/>
          </a:xfrm>
          <a:prstGeom prst="rect">
            <a:avLst/>
          </a:prstGeom>
          <a:noFill/>
          <a:ln/>
        </p:spPr>
        <p:txBody>
          <a:bodyPr wrap="square" lIns="0" tIns="0" rIns="0" bIns="0" rtlCol="0" anchor="t"/>
          <a:lstStyle/>
          <a:p>
            <a:pPr marL="0" indent="0">
              <a:buNone/>
            </a:pPr>
            <a:r>
              <a:rPr lang="en-US" sz="1100" b="1" dirty="0">
                <a:solidFill>
                  <a:srgbClr val="0B1F3A"/>
                </a:solidFill>
                <a:latin typeface="Segoe UI Semibold" pitchFamily="34" charset="0"/>
                <a:ea typeface="Segoe UI Semibold" pitchFamily="34" charset="-122"/>
                <a:cs typeface="Segoe UI Semibold" pitchFamily="34" charset="-120"/>
              </a:rPr>
              <a:t>Which systems are highest risk?</a:t>
            </a:r>
            <a:endParaRPr lang="en-US" sz="1100" dirty="0"/>
          </a:p>
        </p:txBody>
      </p:sp>
      <p:sp>
        <p:nvSpPr>
          <p:cNvPr id="14" name="question card">
            <a:extLst>
              <a:ext uri="{C183D7F6-B498-43B3-948B-1728B52AA6E4}">
                <adec:decorative xmlns:adec="http://schemas.microsoft.com/office/drawing/2017/decorative" val="1"/>
              </a:ext>
            </a:extLst>
          </p:cNvPr>
          <p:cNvSpPr/>
          <p:nvPr/>
        </p:nvSpPr>
        <p:spPr>
          <a:xfrm>
            <a:off x="4636008" y="1481328"/>
            <a:ext cx="1956816" cy="1298448"/>
          </a:xfrm>
          <a:prstGeom prst="roundRect">
            <a:avLst>
              <a:gd name="adj" fmla="val 5634"/>
            </a:avLst>
          </a:prstGeom>
          <a:solidFill>
            <a:srgbClr val="F5F7FA"/>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15" name="icon chip">
            <a:extLst>
              <a:ext uri="{C183D7F6-B498-43B3-948B-1728B52AA6E4}">
                <adec:decorative xmlns:adec="http://schemas.microsoft.com/office/drawing/2017/decorative" val="1"/>
              </a:ext>
            </a:extLst>
          </p:cNvPr>
          <p:cNvSpPr/>
          <p:nvPr/>
        </p:nvSpPr>
        <p:spPr>
          <a:xfrm>
            <a:off x="4818888" y="1664208"/>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16" name="Image 2" descr="/agent/turn1/workspace/icons_proc/image-3b877598d35e126d65e5b42cff352c26.png"/>
          <p:cNvPicPr>
            <a:picLocks noChangeAspect="1"/>
          </p:cNvPicPr>
          <p:nvPr/>
        </p:nvPicPr>
        <p:blipFill>
          <a:blip r:embed="rId5"/>
          <a:stretch>
            <a:fillRect/>
          </a:stretch>
        </p:blipFill>
        <p:spPr>
          <a:xfrm>
            <a:off x="4934102" y="1779422"/>
            <a:ext cx="318211" cy="318211"/>
          </a:xfrm>
          <a:prstGeom prst="rect">
            <a:avLst/>
          </a:prstGeom>
        </p:spPr>
      </p:pic>
      <p:sp>
        <p:nvSpPr>
          <p:cNvPr id="17" name="Text 12"/>
          <p:cNvSpPr/>
          <p:nvPr/>
        </p:nvSpPr>
        <p:spPr>
          <a:xfrm>
            <a:off x="5989320" y="1609344"/>
            <a:ext cx="502920" cy="274320"/>
          </a:xfrm>
          <a:prstGeom prst="rect">
            <a:avLst/>
          </a:prstGeom>
          <a:noFill/>
          <a:ln/>
        </p:spPr>
        <p:txBody>
          <a:bodyPr wrap="square" lIns="0" tIns="0" rIns="0" bIns="0" rtlCol="0" anchor="ctr"/>
          <a:lstStyle/>
          <a:p>
            <a:pPr marL="0" indent="0" algn="r">
              <a:buNone/>
            </a:pPr>
            <a:r>
              <a:rPr lang="en-US" sz="1400" b="1" dirty="0">
                <a:solidFill>
                  <a:srgbClr val="9AA7B5"/>
                </a:solidFill>
                <a:latin typeface="Segoe UI Semibold" pitchFamily="34" charset="0"/>
                <a:ea typeface="Segoe UI Semibold" pitchFamily="34" charset="-122"/>
                <a:cs typeface="Segoe UI Semibold" pitchFamily="34" charset="-120"/>
              </a:rPr>
              <a:t>03</a:t>
            </a:r>
            <a:endParaRPr lang="en-US" sz="1400" dirty="0"/>
          </a:p>
        </p:txBody>
      </p:sp>
      <p:sp>
        <p:nvSpPr>
          <p:cNvPr id="18" name="Text 13"/>
          <p:cNvSpPr/>
          <p:nvPr/>
        </p:nvSpPr>
        <p:spPr>
          <a:xfrm>
            <a:off x="4818888" y="2267712"/>
            <a:ext cx="1627632" cy="438912"/>
          </a:xfrm>
          <a:prstGeom prst="rect">
            <a:avLst/>
          </a:prstGeom>
          <a:noFill/>
          <a:ln/>
        </p:spPr>
        <p:txBody>
          <a:bodyPr wrap="square" lIns="0" tIns="0" rIns="0" bIns="0" rtlCol="0" anchor="t"/>
          <a:lstStyle/>
          <a:p>
            <a:pPr marL="0" indent="0">
              <a:buNone/>
            </a:pPr>
            <a:r>
              <a:rPr lang="en-US" sz="1100" b="1" dirty="0">
                <a:solidFill>
                  <a:srgbClr val="0B1F3A"/>
                </a:solidFill>
                <a:latin typeface="Segoe UI Semibold" pitchFamily="34" charset="0"/>
                <a:ea typeface="Segoe UI Semibold" pitchFamily="34" charset="-122"/>
                <a:cs typeface="Segoe UI Semibold" pitchFamily="34" charset="-120"/>
              </a:rPr>
              <a:t>Who owns AI governance?</a:t>
            </a:r>
            <a:endParaRPr lang="en-US" sz="1100" dirty="0"/>
          </a:p>
        </p:txBody>
      </p:sp>
      <p:sp>
        <p:nvSpPr>
          <p:cNvPr id="19" name="question card">
            <a:extLst>
              <a:ext uri="{C183D7F6-B498-43B3-948B-1728B52AA6E4}">
                <adec:decorative xmlns:adec="http://schemas.microsoft.com/office/drawing/2017/decorative" val="1"/>
              </a:ext>
            </a:extLst>
          </p:cNvPr>
          <p:cNvSpPr/>
          <p:nvPr/>
        </p:nvSpPr>
        <p:spPr>
          <a:xfrm>
            <a:off x="6702552" y="1481328"/>
            <a:ext cx="1956816" cy="1298448"/>
          </a:xfrm>
          <a:prstGeom prst="roundRect">
            <a:avLst>
              <a:gd name="adj" fmla="val 5634"/>
            </a:avLst>
          </a:prstGeom>
          <a:solidFill>
            <a:srgbClr val="F5F7FA"/>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20" name="icon chip">
            <a:extLst>
              <a:ext uri="{C183D7F6-B498-43B3-948B-1728B52AA6E4}">
                <adec:decorative xmlns:adec="http://schemas.microsoft.com/office/drawing/2017/decorative" val="1"/>
              </a:ext>
            </a:extLst>
          </p:cNvPr>
          <p:cNvSpPr/>
          <p:nvPr/>
        </p:nvSpPr>
        <p:spPr>
          <a:xfrm>
            <a:off x="6885432" y="1664208"/>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1" name="Image 3" descr="/agent/turn1/workspace/icons_proc/image-e47baf5c13334e79ba42d417e0a68299.png"/>
          <p:cNvPicPr>
            <a:picLocks noChangeAspect="1"/>
          </p:cNvPicPr>
          <p:nvPr/>
        </p:nvPicPr>
        <p:blipFill>
          <a:blip r:embed="rId6"/>
          <a:stretch>
            <a:fillRect/>
          </a:stretch>
        </p:blipFill>
        <p:spPr>
          <a:xfrm>
            <a:off x="7000646" y="1779422"/>
            <a:ext cx="318211" cy="318211"/>
          </a:xfrm>
          <a:prstGeom prst="rect">
            <a:avLst/>
          </a:prstGeom>
        </p:spPr>
      </p:pic>
      <p:sp>
        <p:nvSpPr>
          <p:cNvPr id="22" name="Text 16"/>
          <p:cNvSpPr/>
          <p:nvPr/>
        </p:nvSpPr>
        <p:spPr>
          <a:xfrm>
            <a:off x="8055864" y="1609344"/>
            <a:ext cx="502920" cy="274320"/>
          </a:xfrm>
          <a:prstGeom prst="rect">
            <a:avLst/>
          </a:prstGeom>
          <a:noFill/>
          <a:ln/>
        </p:spPr>
        <p:txBody>
          <a:bodyPr wrap="square" lIns="0" tIns="0" rIns="0" bIns="0" rtlCol="0" anchor="ctr"/>
          <a:lstStyle/>
          <a:p>
            <a:pPr marL="0" indent="0" algn="r">
              <a:buNone/>
            </a:pPr>
            <a:r>
              <a:rPr lang="en-US" sz="1400" b="1" dirty="0">
                <a:solidFill>
                  <a:srgbClr val="9AA7B5"/>
                </a:solidFill>
                <a:latin typeface="Segoe UI Semibold" pitchFamily="34" charset="0"/>
                <a:ea typeface="Segoe UI Semibold" pitchFamily="34" charset="-122"/>
                <a:cs typeface="Segoe UI Semibold" pitchFamily="34" charset="-120"/>
              </a:rPr>
              <a:t>04</a:t>
            </a:r>
            <a:endParaRPr lang="en-US" sz="1400" dirty="0"/>
          </a:p>
        </p:txBody>
      </p:sp>
      <p:sp>
        <p:nvSpPr>
          <p:cNvPr id="23" name="Text 17"/>
          <p:cNvSpPr/>
          <p:nvPr/>
        </p:nvSpPr>
        <p:spPr>
          <a:xfrm>
            <a:off x="6885432" y="2267712"/>
            <a:ext cx="1627632" cy="438912"/>
          </a:xfrm>
          <a:prstGeom prst="rect">
            <a:avLst/>
          </a:prstGeom>
          <a:noFill/>
          <a:ln/>
        </p:spPr>
        <p:txBody>
          <a:bodyPr wrap="square" lIns="0" tIns="0" rIns="0" bIns="0" rtlCol="0" anchor="t"/>
          <a:lstStyle/>
          <a:p>
            <a:pPr marL="0" indent="0">
              <a:buNone/>
            </a:pPr>
            <a:r>
              <a:rPr lang="en-US" sz="1100" b="1" dirty="0">
                <a:solidFill>
                  <a:srgbClr val="0B1F3A"/>
                </a:solidFill>
                <a:latin typeface="Segoe UI Semibold" pitchFamily="34" charset="0"/>
                <a:ea typeface="Segoe UI Semibold" pitchFamily="34" charset="-122"/>
                <a:cs typeface="Segoe UI Semibold" pitchFamily="34" charset="-120"/>
              </a:rPr>
              <a:t>How is data protected?</a:t>
            </a:r>
            <a:endParaRPr lang="en-US" sz="1100" dirty="0"/>
          </a:p>
        </p:txBody>
      </p:sp>
      <p:sp>
        <p:nvSpPr>
          <p:cNvPr id="24" name="question card">
            <a:extLst>
              <a:ext uri="{C183D7F6-B498-43B3-948B-1728B52AA6E4}">
                <adec:decorative xmlns:adec="http://schemas.microsoft.com/office/drawing/2017/decorative" val="1"/>
              </a:ext>
            </a:extLst>
          </p:cNvPr>
          <p:cNvSpPr/>
          <p:nvPr/>
        </p:nvSpPr>
        <p:spPr>
          <a:xfrm>
            <a:off x="502920" y="2926080"/>
            <a:ext cx="1956816" cy="1298448"/>
          </a:xfrm>
          <a:prstGeom prst="roundRect">
            <a:avLst>
              <a:gd name="adj" fmla="val 5634"/>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25" name="icon chip">
            <a:extLst>
              <a:ext uri="{C183D7F6-B498-43B3-948B-1728B52AA6E4}">
                <adec:decorative xmlns:adec="http://schemas.microsoft.com/office/drawing/2017/decorative" val="1"/>
              </a:ext>
            </a:extLst>
          </p:cNvPr>
          <p:cNvSpPr/>
          <p:nvPr/>
        </p:nvSpPr>
        <p:spPr>
          <a:xfrm>
            <a:off x="685800" y="3108960"/>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6" name="Image 4" descr="/agent/turn1/workspace/icons_proc/image-fe43be9c18f9c8a3bb48f4b24ae8170e.png"/>
          <p:cNvPicPr>
            <a:picLocks noChangeAspect="1"/>
          </p:cNvPicPr>
          <p:nvPr/>
        </p:nvPicPr>
        <p:blipFill>
          <a:blip r:embed="rId7"/>
          <a:stretch>
            <a:fillRect/>
          </a:stretch>
        </p:blipFill>
        <p:spPr>
          <a:xfrm>
            <a:off x="801014" y="3224174"/>
            <a:ext cx="318211" cy="318211"/>
          </a:xfrm>
          <a:prstGeom prst="rect">
            <a:avLst/>
          </a:prstGeom>
        </p:spPr>
      </p:pic>
      <p:sp>
        <p:nvSpPr>
          <p:cNvPr id="27" name="Text 20"/>
          <p:cNvSpPr/>
          <p:nvPr/>
        </p:nvSpPr>
        <p:spPr>
          <a:xfrm>
            <a:off x="1856232" y="3054096"/>
            <a:ext cx="502920" cy="274320"/>
          </a:xfrm>
          <a:prstGeom prst="rect">
            <a:avLst/>
          </a:prstGeom>
          <a:noFill/>
          <a:ln/>
        </p:spPr>
        <p:txBody>
          <a:bodyPr wrap="square" lIns="0" tIns="0" rIns="0" bIns="0" rtlCol="0" anchor="ctr"/>
          <a:lstStyle/>
          <a:p>
            <a:pPr marL="0" indent="0" algn="r">
              <a:buNone/>
            </a:pPr>
            <a:r>
              <a:rPr lang="en-US" sz="1400" b="1" dirty="0">
                <a:solidFill>
                  <a:srgbClr val="9AA7B5"/>
                </a:solidFill>
                <a:latin typeface="Segoe UI Semibold" pitchFamily="34" charset="0"/>
                <a:ea typeface="Segoe UI Semibold" pitchFamily="34" charset="-122"/>
                <a:cs typeface="Segoe UI Semibold" pitchFamily="34" charset="-120"/>
              </a:rPr>
              <a:t>05</a:t>
            </a:r>
            <a:endParaRPr lang="en-US" sz="1400" dirty="0"/>
          </a:p>
        </p:txBody>
      </p:sp>
      <p:sp>
        <p:nvSpPr>
          <p:cNvPr id="28" name="Text 21"/>
          <p:cNvSpPr/>
          <p:nvPr/>
        </p:nvSpPr>
        <p:spPr>
          <a:xfrm>
            <a:off x="685800" y="3712464"/>
            <a:ext cx="1627632" cy="438912"/>
          </a:xfrm>
          <a:prstGeom prst="rect">
            <a:avLst/>
          </a:prstGeom>
          <a:noFill/>
          <a:ln/>
        </p:spPr>
        <p:txBody>
          <a:bodyPr wrap="square" lIns="0" tIns="0" rIns="0" bIns="0" rtlCol="0" anchor="t"/>
          <a:lstStyle/>
          <a:p>
            <a:pPr marL="0" indent="0">
              <a:buNone/>
            </a:pPr>
            <a:r>
              <a:rPr lang="en-US" sz="1100" b="1" dirty="0">
                <a:solidFill>
                  <a:srgbClr val="0B1F3A"/>
                </a:solidFill>
                <a:latin typeface="Segoe UI Semibold" pitchFamily="34" charset="0"/>
                <a:ea typeface="Segoe UI Semibold" pitchFamily="34" charset="-122"/>
                <a:cs typeface="Segoe UI Semibold" pitchFamily="34" charset="-120"/>
              </a:rPr>
              <a:t>How are vendors assessed?</a:t>
            </a:r>
            <a:endParaRPr lang="en-US" sz="1100" dirty="0"/>
          </a:p>
        </p:txBody>
      </p:sp>
      <p:sp>
        <p:nvSpPr>
          <p:cNvPr id="29" name="question card">
            <a:extLst>
              <a:ext uri="{C183D7F6-B498-43B3-948B-1728B52AA6E4}">
                <adec:decorative xmlns:adec="http://schemas.microsoft.com/office/drawing/2017/decorative" val="1"/>
              </a:ext>
            </a:extLst>
          </p:cNvPr>
          <p:cNvSpPr/>
          <p:nvPr/>
        </p:nvSpPr>
        <p:spPr>
          <a:xfrm>
            <a:off x="2569464" y="2926080"/>
            <a:ext cx="1956816" cy="1298448"/>
          </a:xfrm>
          <a:prstGeom prst="roundRect">
            <a:avLst>
              <a:gd name="adj" fmla="val 5634"/>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30" name="icon chip">
            <a:extLst>
              <a:ext uri="{C183D7F6-B498-43B3-948B-1728B52AA6E4}">
                <adec:decorative xmlns:adec="http://schemas.microsoft.com/office/drawing/2017/decorative" val="1"/>
              </a:ext>
            </a:extLst>
          </p:cNvPr>
          <p:cNvSpPr/>
          <p:nvPr/>
        </p:nvSpPr>
        <p:spPr>
          <a:xfrm>
            <a:off x="2752344" y="3108960"/>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31" name="Image 5" descr="/agent/turn1/workspace/icons_proc/image-2681f3e9f2f992eba99c28d9c0d50910.png"/>
          <p:cNvPicPr>
            <a:picLocks noChangeAspect="1"/>
          </p:cNvPicPr>
          <p:nvPr/>
        </p:nvPicPr>
        <p:blipFill>
          <a:blip r:embed="rId8"/>
          <a:stretch>
            <a:fillRect/>
          </a:stretch>
        </p:blipFill>
        <p:spPr>
          <a:xfrm>
            <a:off x="2867558" y="3224174"/>
            <a:ext cx="318211" cy="318211"/>
          </a:xfrm>
          <a:prstGeom prst="rect">
            <a:avLst/>
          </a:prstGeom>
        </p:spPr>
      </p:pic>
      <p:sp>
        <p:nvSpPr>
          <p:cNvPr id="32" name="Text 24"/>
          <p:cNvSpPr/>
          <p:nvPr/>
        </p:nvSpPr>
        <p:spPr>
          <a:xfrm>
            <a:off x="3922776" y="3054096"/>
            <a:ext cx="502920" cy="274320"/>
          </a:xfrm>
          <a:prstGeom prst="rect">
            <a:avLst/>
          </a:prstGeom>
          <a:noFill/>
          <a:ln/>
        </p:spPr>
        <p:txBody>
          <a:bodyPr wrap="square" lIns="0" tIns="0" rIns="0" bIns="0" rtlCol="0" anchor="ctr"/>
          <a:lstStyle/>
          <a:p>
            <a:pPr marL="0" indent="0" algn="r">
              <a:buNone/>
            </a:pPr>
            <a:r>
              <a:rPr lang="en-US" sz="1400" b="1" dirty="0">
                <a:solidFill>
                  <a:srgbClr val="9AA7B5"/>
                </a:solidFill>
                <a:latin typeface="Segoe UI Semibold" pitchFamily="34" charset="0"/>
                <a:ea typeface="Segoe UI Semibold" pitchFamily="34" charset="-122"/>
                <a:cs typeface="Segoe UI Semibold" pitchFamily="34" charset="-120"/>
              </a:rPr>
              <a:t>06</a:t>
            </a:r>
            <a:endParaRPr lang="en-US" sz="1400" dirty="0"/>
          </a:p>
        </p:txBody>
      </p:sp>
      <p:sp>
        <p:nvSpPr>
          <p:cNvPr id="33" name="Text 25"/>
          <p:cNvSpPr/>
          <p:nvPr/>
        </p:nvSpPr>
        <p:spPr>
          <a:xfrm>
            <a:off x="2752344" y="3712464"/>
            <a:ext cx="1627632" cy="438912"/>
          </a:xfrm>
          <a:prstGeom prst="rect">
            <a:avLst/>
          </a:prstGeom>
          <a:noFill/>
          <a:ln/>
        </p:spPr>
        <p:txBody>
          <a:bodyPr wrap="square" lIns="0" tIns="0" rIns="0" bIns="0" rtlCol="0" anchor="t"/>
          <a:lstStyle/>
          <a:p>
            <a:pPr marL="0" indent="0">
              <a:buNone/>
            </a:pPr>
            <a:r>
              <a:rPr lang="en-US" sz="1100" b="1" dirty="0">
                <a:solidFill>
                  <a:srgbClr val="0B1F3A"/>
                </a:solidFill>
                <a:latin typeface="Segoe UI Semibold" pitchFamily="34" charset="0"/>
                <a:ea typeface="Segoe UI Semibold" pitchFamily="34" charset="-122"/>
                <a:cs typeface="Segoe UI Semibold" pitchFamily="34" charset="-120"/>
              </a:rPr>
              <a:t>How do we monitor models?</a:t>
            </a:r>
            <a:endParaRPr lang="en-US" sz="1100" dirty="0"/>
          </a:p>
        </p:txBody>
      </p:sp>
      <p:sp>
        <p:nvSpPr>
          <p:cNvPr id="34" name="question card">
            <a:extLst>
              <a:ext uri="{C183D7F6-B498-43B3-948B-1728B52AA6E4}">
                <adec:decorative xmlns:adec="http://schemas.microsoft.com/office/drawing/2017/decorative" val="1"/>
              </a:ext>
            </a:extLst>
          </p:cNvPr>
          <p:cNvSpPr/>
          <p:nvPr/>
        </p:nvSpPr>
        <p:spPr>
          <a:xfrm>
            <a:off x="4636008" y="2926080"/>
            <a:ext cx="1956816" cy="1298448"/>
          </a:xfrm>
          <a:prstGeom prst="roundRect">
            <a:avLst>
              <a:gd name="adj" fmla="val 5634"/>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35" name="icon chip">
            <a:extLst>
              <a:ext uri="{C183D7F6-B498-43B3-948B-1728B52AA6E4}">
                <adec:decorative xmlns:adec="http://schemas.microsoft.com/office/drawing/2017/decorative" val="1"/>
              </a:ext>
            </a:extLst>
          </p:cNvPr>
          <p:cNvSpPr/>
          <p:nvPr/>
        </p:nvSpPr>
        <p:spPr>
          <a:xfrm>
            <a:off x="4818888" y="3108960"/>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36" name="Image 6" descr="/agent/turn1/workspace/icons_proc/image-71c0973a864e0183a20e2f82a31a704a.png"/>
          <p:cNvPicPr>
            <a:picLocks noChangeAspect="1"/>
          </p:cNvPicPr>
          <p:nvPr/>
        </p:nvPicPr>
        <p:blipFill>
          <a:blip r:embed="rId9"/>
          <a:stretch>
            <a:fillRect/>
          </a:stretch>
        </p:blipFill>
        <p:spPr>
          <a:xfrm>
            <a:off x="4934102" y="3224174"/>
            <a:ext cx="318211" cy="318211"/>
          </a:xfrm>
          <a:prstGeom prst="rect">
            <a:avLst/>
          </a:prstGeom>
        </p:spPr>
      </p:pic>
      <p:sp>
        <p:nvSpPr>
          <p:cNvPr id="37" name="Text 28"/>
          <p:cNvSpPr/>
          <p:nvPr/>
        </p:nvSpPr>
        <p:spPr>
          <a:xfrm>
            <a:off x="5989320" y="3054096"/>
            <a:ext cx="502920" cy="274320"/>
          </a:xfrm>
          <a:prstGeom prst="rect">
            <a:avLst/>
          </a:prstGeom>
          <a:noFill/>
          <a:ln/>
        </p:spPr>
        <p:txBody>
          <a:bodyPr wrap="square" lIns="0" tIns="0" rIns="0" bIns="0" rtlCol="0" anchor="ctr"/>
          <a:lstStyle/>
          <a:p>
            <a:pPr marL="0" indent="0" algn="r">
              <a:buNone/>
            </a:pPr>
            <a:r>
              <a:rPr lang="en-US" sz="1400" b="1" dirty="0">
                <a:solidFill>
                  <a:srgbClr val="9AA7B5"/>
                </a:solidFill>
                <a:latin typeface="Segoe UI Semibold" pitchFamily="34" charset="0"/>
                <a:ea typeface="Segoe UI Semibold" pitchFamily="34" charset="-122"/>
                <a:cs typeface="Segoe UI Semibold" pitchFamily="34" charset="-120"/>
              </a:rPr>
              <a:t>07</a:t>
            </a:r>
            <a:endParaRPr lang="en-US" sz="1400" dirty="0"/>
          </a:p>
        </p:txBody>
      </p:sp>
      <p:sp>
        <p:nvSpPr>
          <p:cNvPr id="38" name="Text 29"/>
          <p:cNvSpPr/>
          <p:nvPr/>
        </p:nvSpPr>
        <p:spPr>
          <a:xfrm>
            <a:off x="4818888" y="3712464"/>
            <a:ext cx="1627632" cy="438912"/>
          </a:xfrm>
          <a:prstGeom prst="rect">
            <a:avLst/>
          </a:prstGeom>
          <a:noFill/>
          <a:ln/>
        </p:spPr>
        <p:txBody>
          <a:bodyPr wrap="square" lIns="0" tIns="0" rIns="0" bIns="0" rtlCol="0" anchor="t"/>
          <a:lstStyle/>
          <a:p>
            <a:pPr marL="0" indent="0">
              <a:buNone/>
            </a:pPr>
            <a:r>
              <a:rPr lang="en-US" sz="1100" b="1" dirty="0">
                <a:solidFill>
                  <a:srgbClr val="0B1F3A"/>
                </a:solidFill>
                <a:latin typeface="Segoe UI Semibold" pitchFamily="34" charset="0"/>
                <a:ea typeface="Segoe UI Semibold" pitchFamily="34" charset="-122"/>
                <a:cs typeface="Segoe UI Semibold" pitchFamily="34" charset="-120"/>
              </a:rPr>
              <a:t>How are incidents managed?</a:t>
            </a:r>
            <a:endParaRPr lang="en-US" sz="1100" dirty="0"/>
          </a:p>
        </p:txBody>
      </p:sp>
      <p:sp>
        <p:nvSpPr>
          <p:cNvPr id="39" name="question card">
            <a:extLst>
              <a:ext uri="{C183D7F6-B498-43B3-948B-1728B52AA6E4}">
                <adec:decorative xmlns:adec="http://schemas.microsoft.com/office/drawing/2017/decorative" val="1"/>
              </a:ext>
            </a:extLst>
          </p:cNvPr>
          <p:cNvSpPr/>
          <p:nvPr/>
        </p:nvSpPr>
        <p:spPr>
          <a:xfrm>
            <a:off x="6702552" y="2926080"/>
            <a:ext cx="1956816" cy="1298448"/>
          </a:xfrm>
          <a:prstGeom prst="roundRect">
            <a:avLst>
              <a:gd name="adj" fmla="val 5634"/>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40" name="icon chip">
            <a:extLst>
              <a:ext uri="{C183D7F6-B498-43B3-948B-1728B52AA6E4}">
                <adec:decorative xmlns:adec="http://schemas.microsoft.com/office/drawing/2017/decorative" val="1"/>
              </a:ext>
            </a:extLst>
          </p:cNvPr>
          <p:cNvSpPr/>
          <p:nvPr/>
        </p:nvSpPr>
        <p:spPr>
          <a:xfrm>
            <a:off x="6885432" y="3108960"/>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41" name="Image 7" descr="/agent/turn1/workspace/icons_proc/image-348254baa67c16fbb67bed7969b86f7c.png"/>
          <p:cNvPicPr>
            <a:picLocks noChangeAspect="1"/>
          </p:cNvPicPr>
          <p:nvPr/>
        </p:nvPicPr>
        <p:blipFill>
          <a:blip r:embed="rId10"/>
          <a:stretch>
            <a:fillRect/>
          </a:stretch>
        </p:blipFill>
        <p:spPr>
          <a:xfrm>
            <a:off x="7000646" y="3224174"/>
            <a:ext cx="318211" cy="318211"/>
          </a:xfrm>
          <a:prstGeom prst="rect">
            <a:avLst/>
          </a:prstGeom>
        </p:spPr>
      </p:pic>
      <p:sp>
        <p:nvSpPr>
          <p:cNvPr id="42" name="Text 32"/>
          <p:cNvSpPr/>
          <p:nvPr/>
        </p:nvSpPr>
        <p:spPr>
          <a:xfrm>
            <a:off x="8055864" y="3054096"/>
            <a:ext cx="502920" cy="274320"/>
          </a:xfrm>
          <a:prstGeom prst="rect">
            <a:avLst/>
          </a:prstGeom>
          <a:noFill/>
          <a:ln/>
        </p:spPr>
        <p:txBody>
          <a:bodyPr wrap="square" lIns="0" tIns="0" rIns="0" bIns="0" rtlCol="0" anchor="ctr"/>
          <a:lstStyle/>
          <a:p>
            <a:pPr marL="0" indent="0" algn="r">
              <a:buNone/>
            </a:pPr>
            <a:r>
              <a:rPr lang="en-US" sz="1400" b="1" dirty="0">
                <a:solidFill>
                  <a:srgbClr val="9AA7B5"/>
                </a:solidFill>
                <a:latin typeface="Segoe UI Semibold" pitchFamily="34" charset="0"/>
                <a:ea typeface="Segoe UI Semibold" pitchFamily="34" charset="-122"/>
                <a:cs typeface="Segoe UI Semibold" pitchFamily="34" charset="-120"/>
              </a:rPr>
              <a:t>08</a:t>
            </a:r>
            <a:endParaRPr lang="en-US" sz="1400" dirty="0"/>
          </a:p>
        </p:txBody>
      </p:sp>
      <p:sp>
        <p:nvSpPr>
          <p:cNvPr id="43" name="Text 33"/>
          <p:cNvSpPr/>
          <p:nvPr/>
        </p:nvSpPr>
        <p:spPr>
          <a:xfrm>
            <a:off x="6885432" y="3712464"/>
            <a:ext cx="1627632" cy="438912"/>
          </a:xfrm>
          <a:prstGeom prst="rect">
            <a:avLst/>
          </a:prstGeom>
          <a:noFill/>
          <a:ln/>
        </p:spPr>
        <p:txBody>
          <a:bodyPr wrap="square" lIns="0" tIns="0" rIns="0" bIns="0" rtlCol="0" anchor="t"/>
          <a:lstStyle/>
          <a:p>
            <a:pPr marL="0" indent="0">
              <a:buNone/>
            </a:pPr>
            <a:r>
              <a:rPr lang="en-US" sz="1100" b="1" dirty="0">
                <a:solidFill>
                  <a:srgbClr val="0B1F3A"/>
                </a:solidFill>
                <a:latin typeface="Segoe UI Semibold" pitchFamily="34" charset="0"/>
                <a:ea typeface="Segoe UI Semibold" pitchFamily="34" charset="-122"/>
                <a:cs typeface="Segoe UI Semibold" pitchFamily="34" charset="-120"/>
              </a:rPr>
              <a:t>How does the Board receive reporting?</a:t>
            </a:r>
            <a:endParaRPr lang="en-US" sz="1100" dirty="0"/>
          </a:p>
        </p:txBody>
      </p:sp>
      <p:sp>
        <p:nvSpPr>
          <p:cNvPr id="44" name="Text 34"/>
          <p:cNvSpPr/>
          <p:nvPr/>
        </p:nvSpPr>
        <p:spPr>
          <a:xfrm>
            <a:off x="502920" y="4828032"/>
            <a:ext cx="4572000" cy="219456"/>
          </a:xfrm>
          <a:prstGeom prst="rect">
            <a:avLst/>
          </a:prstGeom>
          <a:noFill/>
          <a:ln/>
        </p:spPr>
        <p:txBody>
          <a:bodyPr wrap="square" lIns="0" tIns="0" rIns="0" bIns="0" rtlCol="0" anchor="ctr"/>
          <a:lstStyle/>
          <a:p>
            <a:pPr marL="0" indent="0" algn="l">
              <a:buNone/>
            </a:pPr>
            <a:r>
              <a:rPr lang="en-US" sz="850" dirty="0">
                <a:solidFill>
                  <a:srgbClr val="6B7380"/>
                </a:solidFill>
                <a:latin typeface="Segoe UI" pitchFamily="34" charset="0"/>
                <a:ea typeface="Segoe UI" pitchFamily="34" charset="-122"/>
                <a:cs typeface="Segoe UI" pitchFamily="34" charset="-120"/>
              </a:rPr>
              <a:t>AI Governance Essentials</a:t>
            </a:r>
            <a:endParaRPr lang="en-US" sz="850" dirty="0"/>
          </a:p>
        </p:txBody>
      </p:sp>
      <p:sp>
        <p:nvSpPr>
          <p:cNvPr id="45" name="Text 35"/>
          <p:cNvSpPr/>
          <p:nvPr/>
        </p:nvSpPr>
        <p:spPr>
          <a:xfrm>
            <a:off x="5897880" y="4828032"/>
            <a:ext cx="2743200" cy="219456"/>
          </a:xfrm>
          <a:prstGeom prst="rect">
            <a:avLst/>
          </a:prstGeom>
          <a:noFill/>
          <a:ln/>
        </p:spPr>
        <p:txBody>
          <a:bodyPr wrap="square" lIns="0" tIns="0" rIns="0" bIns="0" rtlCol="0" anchor="ctr"/>
          <a:lstStyle/>
          <a:p>
            <a:pPr marL="0" indent="0" algn="r">
              <a:buNone/>
            </a:pPr>
            <a:r>
              <a:rPr lang="en-US" sz="850" dirty="0">
                <a:solidFill>
                  <a:srgbClr val="6B7380"/>
                </a:solidFill>
                <a:latin typeface="Segoe UI" pitchFamily="34" charset="0"/>
                <a:ea typeface="Segoe UI" pitchFamily="34" charset="-122"/>
                <a:cs typeface="Segoe UI" pitchFamily="34" charset="-120"/>
              </a:rPr>
              <a:t>Board Briefing  </a:t>
            </a:r>
            <a:r>
              <a:rPr lang="en-US" sz="850" b="1" dirty="0">
                <a:solidFill>
                  <a:srgbClr val="0B7A7A"/>
                </a:solidFill>
                <a:latin typeface="Segoe UI" pitchFamily="34" charset="0"/>
                <a:ea typeface="Segoe UI" pitchFamily="34" charset="-122"/>
                <a:cs typeface="Segoe UI" pitchFamily="34" charset="-120"/>
              </a:rPr>
              <a:t>10</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02920" y="384048"/>
            <a:ext cx="7955280" cy="219456"/>
          </a:xfrm>
          <a:prstGeom prst="rect">
            <a:avLst/>
          </a:prstGeom>
          <a:noFill/>
          <a:ln/>
        </p:spPr>
        <p:txBody>
          <a:bodyPr wrap="square" lIns="0" tIns="0" rIns="0" bIns="0" rtlCol="0" anchor="ctr"/>
          <a:lstStyle/>
          <a:p>
            <a:pPr marL="0" indent="0" algn="l">
              <a:buNone/>
            </a:pPr>
            <a:r>
              <a:rPr lang="en-US" sz="1100" b="1" kern="0" spc="300" dirty="0">
                <a:solidFill>
                  <a:srgbClr val="0B7A7A"/>
                </a:solidFill>
                <a:latin typeface="Segoe UI Semibold" pitchFamily="34" charset="0"/>
                <a:ea typeface="Segoe UI Semibold" pitchFamily="34" charset="-122"/>
                <a:cs typeface="Segoe UI Semibold" pitchFamily="34" charset="-120"/>
              </a:rPr>
              <a:t>EXECUTION PLAN</a:t>
            </a:r>
            <a:endParaRPr lang="en-US" sz="1100" dirty="0"/>
          </a:p>
        </p:txBody>
      </p:sp>
      <p:sp>
        <p:nvSpPr>
          <p:cNvPr id="3" name="Text 0"/>
          <p:cNvSpPr>
            <a:spLocks noGrp="1"/>
          </p:cNvSpPr>
          <p:nvPr>
            <p:ph type="title" idx="100" hasCustomPrompt="1"/>
          </p:nvPr>
        </p:nvSpPr>
        <p:spPr>
          <a:xfrm>
            <a:off x="502920" y="603504"/>
            <a:ext cx="7955280" cy="603504"/>
          </a:xfrm>
          <a:prstGeom prst="rect">
            <a:avLst/>
          </a:prstGeom>
          <a:noFill/>
          <a:ln/>
        </p:spPr>
        <p:txBody>
          <a:bodyPr wrap="square" lIns="0" tIns="0" rIns="0" bIns="0" rtlCol="0" anchor="ctr"/>
          <a:lstStyle/>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12-Month AI Governance Roadmap</a:t>
            </a:r>
            <a:endParaRPr lang="en-US" sz="2600" dirty="0"/>
          </a:p>
        </p:txBody>
      </p:sp>
      <p:sp>
        <p:nvSpPr>
          <p:cNvPr id="4" name="timeline">
            <a:extLst>
              <a:ext uri="{C183D7F6-B498-43B3-948B-1728B52AA6E4}">
                <adec:decorative xmlns:adec="http://schemas.microsoft.com/office/drawing/2017/decorative" val="1"/>
              </a:ext>
            </a:extLst>
          </p:cNvPr>
          <p:cNvSpPr/>
          <p:nvPr/>
        </p:nvSpPr>
        <p:spPr>
          <a:xfrm>
            <a:off x="640080" y="2240280"/>
            <a:ext cx="7863840" cy="0"/>
          </a:xfrm>
          <a:prstGeom prst="line">
            <a:avLst/>
          </a:prstGeom>
          <a:noFill/>
          <a:ln w="25400">
            <a:solidFill>
              <a:srgbClr val="E2E7EE"/>
            </a:solidFill>
            <a:prstDash val="solid"/>
          </a:ln>
        </p:spPr>
        <p:txBody>
          <a:bodyPr/>
          <a:lstStyle/>
          <a:p>
            <a:endParaRPr lang="en-US"/>
          </a:p>
        </p:txBody>
      </p:sp>
      <p:sp>
        <p:nvSpPr>
          <p:cNvPr id="5" name="milestone dot">
            <a:extLst>
              <a:ext uri="{C183D7F6-B498-43B3-948B-1728B52AA6E4}">
                <adec:decorative xmlns:adec="http://schemas.microsoft.com/office/drawing/2017/decorative" val="1"/>
              </a:ext>
            </a:extLst>
          </p:cNvPr>
          <p:cNvSpPr/>
          <p:nvPr/>
        </p:nvSpPr>
        <p:spPr>
          <a:xfrm>
            <a:off x="1577340" y="2194560"/>
            <a:ext cx="91440" cy="91440"/>
          </a:xfrm>
          <a:prstGeom prst="ellipse">
            <a:avLst/>
          </a:prstGeom>
          <a:solidFill>
            <a:srgbClr val="00A6A6"/>
          </a:solidFill>
          <a:ln/>
        </p:spPr>
        <p:txBody>
          <a:bodyPr/>
          <a:lstStyle/>
          <a:p>
            <a:endParaRPr lang="en-US"/>
          </a:p>
        </p:txBody>
      </p:sp>
      <p:sp>
        <p:nvSpPr>
          <p:cNvPr id="6" name="icon chip">
            <a:extLst>
              <a:ext uri="{C183D7F6-B498-43B3-948B-1728B52AA6E4}">
                <adec:decorative xmlns:adec="http://schemas.microsoft.com/office/drawing/2017/decorative" val="1"/>
              </a:ext>
            </a:extLst>
          </p:cNvPr>
          <p:cNvSpPr/>
          <p:nvPr/>
        </p:nvSpPr>
        <p:spPr>
          <a:xfrm>
            <a:off x="1321308" y="1335024"/>
            <a:ext cx="603504" cy="603504"/>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7" name="Image 0" descr="/agent/turn1/workspace/icons_proc/image-11790766f4aaf867ceb23d9bbb4ebecb.png"/>
          <p:cNvPicPr>
            <a:picLocks noChangeAspect="1"/>
          </p:cNvPicPr>
          <p:nvPr/>
        </p:nvPicPr>
        <p:blipFill>
          <a:blip r:embed="rId3"/>
          <a:stretch>
            <a:fillRect/>
          </a:stretch>
        </p:blipFill>
        <p:spPr>
          <a:xfrm>
            <a:off x="1448044" y="1461760"/>
            <a:ext cx="350032" cy="350032"/>
          </a:xfrm>
          <a:prstGeom prst="rect">
            <a:avLst/>
          </a:prstGeom>
        </p:spPr>
      </p:pic>
      <p:sp>
        <p:nvSpPr>
          <p:cNvPr id="8" name="Text 5"/>
          <p:cNvSpPr/>
          <p:nvPr/>
        </p:nvSpPr>
        <p:spPr>
          <a:xfrm>
            <a:off x="731520" y="2368296"/>
            <a:ext cx="1783080" cy="274320"/>
          </a:xfrm>
          <a:prstGeom prst="rect">
            <a:avLst/>
          </a:prstGeom>
          <a:noFill/>
          <a:ln/>
        </p:spPr>
        <p:txBody>
          <a:bodyPr wrap="square" lIns="0" tIns="0" rIns="0" bIns="0" rtlCol="0" anchor="ctr"/>
          <a:lstStyle/>
          <a:p>
            <a:pPr marL="0" indent="0" algn="ctr">
              <a:buNone/>
            </a:pPr>
            <a:r>
              <a:rPr lang="en-US" sz="1300" b="1" dirty="0">
                <a:solidFill>
                  <a:srgbClr val="0B7A7A"/>
                </a:solidFill>
                <a:latin typeface="Segoe UI Semibold" pitchFamily="34" charset="0"/>
                <a:ea typeface="Segoe UI Semibold" pitchFamily="34" charset="-122"/>
                <a:cs typeface="Segoe UI Semibold" pitchFamily="34" charset="-120"/>
              </a:rPr>
              <a:t>Q1  </a:t>
            </a:r>
            <a:r>
              <a:rPr lang="en-US" sz="1300" b="1" dirty="0">
                <a:solidFill>
                  <a:srgbClr val="0B1F3A"/>
                </a:solidFill>
                <a:latin typeface="Segoe UI Semibold" pitchFamily="34" charset="0"/>
                <a:ea typeface="Segoe UI Semibold" pitchFamily="34" charset="-122"/>
                <a:cs typeface="Segoe UI Semibold" pitchFamily="34" charset="-120"/>
              </a:rPr>
              <a:t>Foundations</a:t>
            </a:r>
            <a:endParaRPr lang="en-US" sz="1300" dirty="0"/>
          </a:p>
        </p:txBody>
      </p:sp>
      <p:sp>
        <p:nvSpPr>
          <p:cNvPr id="9" name="roadmap item">
            <a:extLst>
              <a:ext uri="{C183D7F6-B498-43B3-948B-1728B52AA6E4}">
                <adec:decorative xmlns:adec="http://schemas.microsoft.com/office/drawing/2017/decorative" val="1"/>
              </a:ext>
            </a:extLst>
          </p:cNvPr>
          <p:cNvSpPr/>
          <p:nvPr/>
        </p:nvSpPr>
        <p:spPr>
          <a:xfrm>
            <a:off x="804672" y="2770632"/>
            <a:ext cx="1636776" cy="493776"/>
          </a:xfrm>
          <a:prstGeom prst="roundRect">
            <a:avLst>
              <a:gd name="adj" fmla="val 11111"/>
            </a:avLst>
          </a:prstGeom>
          <a:solidFill>
            <a:srgbClr val="F5F7FA"/>
          </a:solidFill>
          <a:ln/>
        </p:spPr>
        <p:txBody>
          <a:bodyPr/>
          <a:lstStyle/>
          <a:p>
            <a:endParaRPr lang="en-US"/>
          </a:p>
        </p:txBody>
      </p:sp>
      <p:sp>
        <p:nvSpPr>
          <p:cNvPr id="10" name="item bullet">
            <a:extLst>
              <a:ext uri="{C183D7F6-B498-43B3-948B-1728B52AA6E4}">
                <adec:decorative xmlns:adec="http://schemas.microsoft.com/office/drawing/2017/decorative" val="1"/>
              </a:ext>
            </a:extLst>
          </p:cNvPr>
          <p:cNvSpPr/>
          <p:nvPr/>
        </p:nvSpPr>
        <p:spPr>
          <a:xfrm>
            <a:off x="950976" y="2971800"/>
            <a:ext cx="91440" cy="91440"/>
          </a:xfrm>
          <a:prstGeom prst="ellipse">
            <a:avLst/>
          </a:prstGeom>
          <a:solidFill>
            <a:srgbClr val="00A6A6"/>
          </a:solidFill>
          <a:ln/>
        </p:spPr>
        <p:txBody>
          <a:bodyPr/>
          <a:lstStyle/>
          <a:p>
            <a:endParaRPr lang="en-US"/>
          </a:p>
        </p:txBody>
      </p:sp>
      <p:sp>
        <p:nvSpPr>
          <p:cNvPr id="11" name="Text 8"/>
          <p:cNvSpPr/>
          <p:nvPr/>
        </p:nvSpPr>
        <p:spPr>
          <a:xfrm>
            <a:off x="1133856" y="2770632"/>
            <a:ext cx="1307592" cy="493776"/>
          </a:xfrm>
          <a:prstGeom prst="rect">
            <a:avLst/>
          </a:prstGeom>
          <a:noFill/>
          <a:ln/>
        </p:spPr>
        <p:txBody>
          <a:bodyPr wrap="square" lIns="0" tIns="0" rIns="0" bIns="0" rtlCol="0" anchor="ctr"/>
          <a:lstStyle/>
          <a:p>
            <a:pPr marL="0" indent="0">
              <a:buNone/>
            </a:pPr>
            <a:r>
              <a:rPr lang="en-US" sz="1050" dirty="0">
                <a:solidFill>
                  <a:srgbClr val="0B1F3A"/>
                </a:solidFill>
                <a:latin typeface="Segoe UI" pitchFamily="34" charset="0"/>
                <a:ea typeface="Segoe UI" pitchFamily="34" charset="-122"/>
                <a:cs typeface="Segoe UI" pitchFamily="34" charset="-120"/>
              </a:rPr>
              <a:t>Inventory</a:t>
            </a:r>
            <a:endParaRPr lang="en-US" sz="1050" dirty="0"/>
          </a:p>
        </p:txBody>
      </p:sp>
      <p:sp>
        <p:nvSpPr>
          <p:cNvPr id="12" name="roadmap item">
            <a:extLst>
              <a:ext uri="{C183D7F6-B498-43B3-948B-1728B52AA6E4}">
                <adec:decorative xmlns:adec="http://schemas.microsoft.com/office/drawing/2017/decorative" val="1"/>
              </a:ext>
            </a:extLst>
          </p:cNvPr>
          <p:cNvSpPr/>
          <p:nvPr/>
        </p:nvSpPr>
        <p:spPr>
          <a:xfrm>
            <a:off x="804672" y="3374136"/>
            <a:ext cx="1636776" cy="493776"/>
          </a:xfrm>
          <a:prstGeom prst="roundRect">
            <a:avLst>
              <a:gd name="adj" fmla="val 11111"/>
            </a:avLst>
          </a:prstGeom>
          <a:solidFill>
            <a:srgbClr val="F5F7FA"/>
          </a:solidFill>
          <a:ln/>
        </p:spPr>
        <p:txBody>
          <a:bodyPr/>
          <a:lstStyle/>
          <a:p>
            <a:endParaRPr lang="en-US"/>
          </a:p>
        </p:txBody>
      </p:sp>
      <p:sp>
        <p:nvSpPr>
          <p:cNvPr id="13" name="item bullet">
            <a:extLst>
              <a:ext uri="{C183D7F6-B498-43B3-948B-1728B52AA6E4}">
                <adec:decorative xmlns:adec="http://schemas.microsoft.com/office/drawing/2017/decorative" val="1"/>
              </a:ext>
            </a:extLst>
          </p:cNvPr>
          <p:cNvSpPr/>
          <p:nvPr/>
        </p:nvSpPr>
        <p:spPr>
          <a:xfrm>
            <a:off x="950976" y="3575304"/>
            <a:ext cx="91440" cy="91440"/>
          </a:xfrm>
          <a:prstGeom prst="ellipse">
            <a:avLst/>
          </a:prstGeom>
          <a:solidFill>
            <a:srgbClr val="00A6A6"/>
          </a:solidFill>
          <a:ln/>
        </p:spPr>
        <p:txBody>
          <a:bodyPr/>
          <a:lstStyle/>
          <a:p>
            <a:endParaRPr lang="en-US"/>
          </a:p>
        </p:txBody>
      </p:sp>
      <p:sp>
        <p:nvSpPr>
          <p:cNvPr id="14" name="Text 11"/>
          <p:cNvSpPr/>
          <p:nvPr/>
        </p:nvSpPr>
        <p:spPr>
          <a:xfrm>
            <a:off x="1133856" y="3374136"/>
            <a:ext cx="1307592" cy="493776"/>
          </a:xfrm>
          <a:prstGeom prst="rect">
            <a:avLst/>
          </a:prstGeom>
          <a:noFill/>
          <a:ln/>
        </p:spPr>
        <p:txBody>
          <a:bodyPr wrap="square" lIns="0" tIns="0" rIns="0" bIns="0" rtlCol="0" anchor="ctr"/>
          <a:lstStyle/>
          <a:p>
            <a:pPr marL="0" indent="0">
              <a:buNone/>
            </a:pPr>
            <a:r>
              <a:rPr lang="en-US" sz="1050" dirty="0">
                <a:solidFill>
                  <a:srgbClr val="0B1F3A"/>
                </a:solidFill>
                <a:latin typeface="Segoe UI" pitchFamily="34" charset="0"/>
                <a:ea typeface="Segoe UI" pitchFamily="34" charset="-122"/>
                <a:cs typeface="Segoe UI" pitchFamily="34" charset="-120"/>
              </a:rPr>
              <a:t>Risk Assessment</a:t>
            </a:r>
            <a:endParaRPr lang="en-US" sz="1050" dirty="0"/>
          </a:p>
        </p:txBody>
      </p:sp>
      <p:sp>
        <p:nvSpPr>
          <p:cNvPr id="15" name="milestone dot">
            <a:extLst>
              <a:ext uri="{C183D7F6-B498-43B3-948B-1728B52AA6E4}">
                <adec:decorative xmlns:adec="http://schemas.microsoft.com/office/drawing/2017/decorative" val="1"/>
              </a:ext>
            </a:extLst>
          </p:cNvPr>
          <p:cNvSpPr/>
          <p:nvPr/>
        </p:nvSpPr>
        <p:spPr>
          <a:xfrm>
            <a:off x="3543300" y="2194560"/>
            <a:ext cx="91440" cy="91440"/>
          </a:xfrm>
          <a:prstGeom prst="ellipse">
            <a:avLst/>
          </a:prstGeom>
          <a:solidFill>
            <a:srgbClr val="00A6A6"/>
          </a:solidFill>
          <a:ln/>
        </p:spPr>
        <p:txBody>
          <a:bodyPr/>
          <a:lstStyle/>
          <a:p>
            <a:endParaRPr lang="en-US"/>
          </a:p>
        </p:txBody>
      </p:sp>
      <p:sp>
        <p:nvSpPr>
          <p:cNvPr id="16" name="icon chip">
            <a:extLst>
              <a:ext uri="{C183D7F6-B498-43B3-948B-1728B52AA6E4}">
                <adec:decorative xmlns:adec="http://schemas.microsoft.com/office/drawing/2017/decorative" val="1"/>
              </a:ext>
            </a:extLst>
          </p:cNvPr>
          <p:cNvSpPr/>
          <p:nvPr/>
        </p:nvSpPr>
        <p:spPr>
          <a:xfrm>
            <a:off x="3287268" y="1335024"/>
            <a:ext cx="603504" cy="603504"/>
          </a:xfrm>
          <a:prstGeom prst="roundRect">
            <a:avLst>
              <a:gd name="adj" fmla="val 26000"/>
            </a:avLst>
          </a:prstGeom>
          <a:solidFill>
            <a:srgbClr val="0B1F3A"/>
          </a:solidFill>
          <a:ln/>
        </p:spPr>
        <p:txBody>
          <a:bodyPr/>
          <a:lstStyle/>
          <a:p>
            <a:endParaRPr lang="en-US"/>
          </a:p>
        </p:txBody>
      </p:sp>
      <p:pic>
        <p:nvPicPr>
          <p:cNvPr id="17" name="Image 1" descr="/agent/turn1/workspace/icons_white/image-11790766f4aaf867ceb23d9bbb4ebecb.png"/>
          <p:cNvPicPr>
            <a:picLocks noChangeAspect="1"/>
          </p:cNvPicPr>
          <p:nvPr/>
        </p:nvPicPr>
        <p:blipFill>
          <a:blip r:embed="rId4"/>
          <a:stretch>
            <a:fillRect/>
          </a:stretch>
        </p:blipFill>
        <p:spPr>
          <a:xfrm>
            <a:off x="3414004" y="1461760"/>
            <a:ext cx="350032" cy="350032"/>
          </a:xfrm>
          <a:prstGeom prst="rect">
            <a:avLst/>
          </a:prstGeom>
        </p:spPr>
      </p:pic>
      <p:sp>
        <p:nvSpPr>
          <p:cNvPr id="18" name="Text 14"/>
          <p:cNvSpPr/>
          <p:nvPr/>
        </p:nvSpPr>
        <p:spPr>
          <a:xfrm>
            <a:off x="2697480" y="2368296"/>
            <a:ext cx="1783080" cy="274320"/>
          </a:xfrm>
          <a:prstGeom prst="rect">
            <a:avLst/>
          </a:prstGeom>
          <a:noFill/>
          <a:ln/>
        </p:spPr>
        <p:txBody>
          <a:bodyPr wrap="square" lIns="0" tIns="0" rIns="0" bIns="0" rtlCol="0" anchor="ctr"/>
          <a:lstStyle/>
          <a:p>
            <a:pPr marL="0" indent="0" algn="ctr">
              <a:buNone/>
            </a:pPr>
            <a:r>
              <a:rPr lang="en-US" sz="1300" b="1" dirty="0">
                <a:solidFill>
                  <a:srgbClr val="0B7A7A"/>
                </a:solidFill>
                <a:latin typeface="Segoe UI Semibold" pitchFamily="34" charset="0"/>
                <a:ea typeface="Segoe UI Semibold" pitchFamily="34" charset="-122"/>
                <a:cs typeface="Segoe UI Semibold" pitchFamily="34" charset="-120"/>
              </a:rPr>
              <a:t>Q2  </a:t>
            </a:r>
            <a:r>
              <a:rPr lang="en-US" sz="1300" b="1" dirty="0">
                <a:solidFill>
                  <a:srgbClr val="0B1F3A"/>
                </a:solidFill>
                <a:latin typeface="Segoe UI Semibold" pitchFamily="34" charset="0"/>
                <a:ea typeface="Segoe UI Semibold" pitchFamily="34" charset="-122"/>
                <a:cs typeface="Segoe UI Semibold" pitchFamily="34" charset="-120"/>
              </a:rPr>
              <a:t>Framework</a:t>
            </a:r>
            <a:endParaRPr lang="en-US" sz="1300" dirty="0"/>
          </a:p>
        </p:txBody>
      </p:sp>
      <p:sp>
        <p:nvSpPr>
          <p:cNvPr id="19" name="roadmap item">
            <a:extLst>
              <a:ext uri="{C183D7F6-B498-43B3-948B-1728B52AA6E4}">
                <adec:decorative xmlns:adec="http://schemas.microsoft.com/office/drawing/2017/decorative" val="1"/>
              </a:ext>
            </a:extLst>
          </p:cNvPr>
          <p:cNvSpPr/>
          <p:nvPr/>
        </p:nvSpPr>
        <p:spPr>
          <a:xfrm>
            <a:off x="2770632" y="2770632"/>
            <a:ext cx="1636776" cy="493776"/>
          </a:xfrm>
          <a:prstGeom prst="roundRect">
            <a:avLst>
              <a:gd name="adj" fmla="val 11111"/>
            </a:avLst>
          </a:prstGeom>
          <a:solidFill>
            <a:srgbClr val="F5F7FA"/>
          </a:solidFill>
          <a:ln/>
        </p:spPr>
        <p:txBody>
          <a:bodyPr/>
          <a:lstStyle/>
          <a:p>
            <a:endParaRPr lang="en-US"/>
          </a:p>
        </p:txBody>
      </p:sp>
      <p:sp>
        <p:nvSpPr>
          <p:cNvPr id="20" name="item bullet">
            <a:extLst>
              <a:ext uri="{C183D7F6-B498-43B3-948B-1728B52AA6E4}">
                <adec:decorative xmlns:adec="http://schemas.microsoft.com/office/drawing/2017/decorative" val="1"/>
              </a:ext>
            </a:extLst>
          </p:cNvPr>
          <p:cNvSpPr/>
          <p:nvPr/>
        </p:nvSpPr>
        <p:spPr>
          <a:xfrm>
            <a:off x="2916936" y="2971800"/>
            <a:ext cx="91440" cy="91440"/>
          </a:xfrm>
          <a:prstGeom prst="ellipse">
            <a:avLst/>
          </a:prstGeom>
          <a:solidFill>
            <a:srgbClr val="00A6A6"/>
          </a:solidFill>
          <a:ln/>
        </p:spPr>
        <p:txBody>
          <a:bodyPr/>
          <a:lstStyle/>
          <a:p>
            <a:endParaRPr lang="en-US"/>
          </a:p>
        </p:txBody>
      </p:sp>
      <p:sp>
        <p:nvSpPr>
          <p:cNvPr id="21" name="Text 17"/>
          <p:cNvSpPr/>
          <p:nvPr/>
        </p:nvSpPr>
        <p:spPr>
          <a:xfrm>
            <a:off x="3099816" y="2770632"/>
            <a:ext cx="1307592" cy="493776"/>
          </a:xfrm>
          <a:prstGeom prst="rect">
            <a:avLst/>
          </a:prstGeom>
          <a:noFill/>
          <a:ln/>
        </p:spPr>
        <p:txBody>
          <a:bodyPr wrap="square" lIns="0" tIns="0" rIns="0" bIns="0" rtlCol="0" anchor="ctr"/>
          <a:lstStyle/>
          <a:p>
            <a:pPr marL="0" indent="0">
              <a:buNone/>
            </a:pPr>
            <a:r>
              <a:rPr lang="en-US" sz="1050" dirty="0">
                <a:solidFill>
                  <a:srgbClr val="0B1F3A"/>
                </a:solidFill>
                <a:latin typeface="Segoe UI" pitchFamily="34" charset="0"/>
                <a:ea typeface="Segoe UI" pitchFamily="34" charset="-122"/>
                <a:cs typeface="Segoe UI" pitchFamily="34" charset="-120"/>
              </a:rPr>
              <a:t>Governance Framework</a:t>
            </a:r>
            <a:endParaRPr lang="en-US" sz="1050" dirty="0"/>
          </a:p>
        </p:txBody>
      </p:sp>
      <p:sp>
        <p:nvSpPr>
          <p:cNvPr id="22" name="roadmap item">
            <a:extLst>
              <a:ext uri="{C183D7F6-B498-43B3-948B-1728B52AA6E4}">
                <adec:decorative xmlns:adec="http://schemas.microsoft.com/office/drawing/2017/decorative" val="1"/>
              </a:ext>
            </a:extLst>
          </p:cNvPr>
          <p:cNvSpPr/>
          <p:nvPr/>
        </p:nvSpPr>
        <p:spPr>
          <a:xfrm>
            <a:off x="2770632" y="3374136"/>
            <a:ext cx="1636776" cy="493776"/>
          </a:xfrm>
          <a:prstGeom prst="roundRect">
            <a:avLst>
              <a:gd name="adj" fmla="val 11111"/>
            </a:avLst>
          </a:prstGeom>
          <a:solidFill>
            <a:srgbClr val="F5F7FA"/>
          </a:solidFill>
          <a:ln/>
        </p:spPr>
        <p:txBody>
          <a:bodyPr/>
          <a:lstStyle/>
          <a:p>
            <a:endParaRPr lang="en-US"/>
          </a:p>
        </p:txBody>
      </p:sp>
      <p:sp>
        <p:nvSpPr>
          <p:cNvPr id="23" name="item bullet">
            <a:extLst>
              <a:ext uri="{C183D7F6-B498-43B3-948B-1728B52AA6E4}">
                <adec:decorative xmlns:adec="http://schemas.microsoft.com/office/drawing/2017/decorative" val="1"/>
              </a:ext>
            </a:extLst>
          </p:cNvPr>
          <p:cNvSpPr/>
          <p:nvPr/>
        </p:nvSpPr>
        <p:spPr>
          <a:xfrm>
            <a:off x="2916936" y="3575304"/>
            <a:ext cx="91440" cy="91440"/>
          </a:xfrm>
          <a:prstGeom prst="ellipse">
            <a:avLst/>
          </a:prstGeom>
          <a:solidFill>
            <a:srgbClr val="00A6A6"/>
          </a:solidFill>
          <a:ln/>
        </p:spPr>
        <p:txBody>
          <a:bodyPr/>
          <a:lstStyle/>
          <a:p>
            <a:endParaRPr lang="en-US"/>
          </a:p>
        </p:txBody>
      </p:sp>
      <p:sp>
        <p:nvSpPr>
          <p:cNvPr id="24" name="Text 20"/>
          <p:cNvSpPr/>
          <p:nvPr/>
        </p:nvSpPr>
        <p:spPr>
          <a:xfrm>
            <a:off x="3099816" y="3374136"/>
            <a:ext cx="1307592" cy="493776"/>
          </a:xfrm>
          <a:prstGeom prst="rect">
            <a:avLst/>
          </a:prstGeom>
          <a:noFill/>
          <a:ln/>
        </p:spPr>
        <p:txBody>
          <a:bodyPr wrap="square" lIns="0" tIns="0" rIns="0" bIns="0" rtlCol="0" anchor="ctr"/>
          <a:lstStyle/>
          <a:p>
            <a:pPr marL="0" indent="0">
              <a:buNone/>
            </a:pPr>
            <a:r>
              <a:rPr lang="en-US" sz="1050" dirty="0">
                <a:solidFill>
                  <a:srgbClr val="0B1F3A"/>
                </a:solidFill>
                <a:latin typeface="Segoe UI" pitchFamily="34" charset="0"/>
                <a:ea typeface="Segoe UI" pitchFamily="34" charset="-122"/>
                <a:cs typeface="Segoe UI" pitchFamily="34" charset="-120"/>
              </a:rPr>
              <a:t>Policies</a:t>
            </a:r>
            <a:endParaRPr lang="en-US" sz="1050" dirty="0"/>
          </a:p>
        </p:txBody>
      </p:sp>
      <p:sp>
        <p:nvSpPr>
          <p:cNvPr id="25" name="milestone dot">
            <a:extLst>
              <a:ext uri="{C183D7F6-B498-43B3-948B-1728B52AA6E4}">
                <adec:decorative xmlns:adec="http://schemas.microsoft.com/office/drawing/2017/decorative" val="1"/>
              </a:ext>
            </a:extLst>
          </p:cNvPr>
          <p:cNvSpPr/>
          <p:nvPr/>
        </p:nvSpPr>
        <p:spPr>
          <a:xfrm>
            <a:off x="5509260" y="2194560"/>
            <a:ext cx="91440" cy="91440"/>
          </a:xfrm>
          <a:prstGeom prst="ellipse">
            <a:avLst/>
          </a:prstGeom>
          <a:solidFill>
            <a:srgbClr val="00A6A6"/>
          </a:solidFill>
          <a:ln/>
        </p:spPr>
        <p:txBody>
          <a:bodyPr/>
          <a:lstStyle/>
          <a:p>
            <a:endParaRPr lang="en-US"/>
          </a:p>
        </p:txBody>
      </p:sp>
      <p:sp>
        <p:nvSpPr>
          <p:cNvPr id="26" name="icon chip">
            <a:extLst>
              <a:ext uri="{C183D7F6-B498-43B3-948B-1728B52AA6E4}">
                <adec:decorative xmlns:adec="http://schemas.microsoft.com/office/drawing/2017/decorative" val="1"/>
              </a:ext>
            </a:extLst>
          </p:cNvPr>
          <p:cNvSpPr/>
          <p:nvPr/>
        </p:nvSpPr>
        <p:spPr>
          <a:xfrm>
            <a:off x="5253228" y="1335024"/>
            <a:ext cx="603504" cy="603504"/>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7" name="Image 2" descr="/agent/turn1/workspace/icons_proc/image-11790766f4aaf867ceb23d9bbb4ebecb.png"/>
          <p:cNvPicPr>
            <a:picLocks noChangeAspect="1"/>
          </p:cNvPicPr>
          <p:nvPr/>
        </p:nvPicPr>
        <p:blipFill>
          <a:blip r:embed="rId3"/>
          <a:stretch>
            <a:fillRect/>
          </a:stretch>
        </p:blipFill>
        <p:spPr>
          <a:xfrm>
            <a:off x="5379964" y="1461760"/>
            <a:ext cx="350032" cy="350032"/>
          </a:xfrm>
          <a:prstGeom prst="rect">
            <a:avLst/>
          </a:prstGeom>
        </p:spPr>
      </p:pic>
      <p:sp>
        <p:nvSpPr>
          <p:cNvPr id="28" name="Text 23"/>
          <p:cNvSpPr/>
          <p:nvPr/>
        </p:nvSpPr>
        <p:spPr>
          <a:xfrm>
            <a:off x="4663440" y="2368296"/>
            <a:ext cx="1783080" cy="274320"/>
          </a:xfrm>
          <a:prstGeom prst="rect">
            <a:avLst/>
          </a:prstGeom>
          <a:noFill/>
          <a:ln/>
        </p:spPr>
        <p:txBody>
          <a:bodyPr wrap="square" lIns="0" tIns="0" rIns="0" bIns="0" rtlCol="0" anchor="ctr"/>
          <a:lstStyle/>
          <a:p>
            <a:pPr marL="0" indent="0" algn="ctr">
              <a:buNone/>
            </a:pPr>
            <a:r>
              <a:rPr lang="en-US" sz="1300" b="1" dirty="0">
                <a:solidFill>
                  <a:srgbClr val="0B7A7A"/>
                </a:solidFill>
                <a:latin typeface="Segoe UI Semibold" pitchFamily="34" charset="0"/>
                <a:ea typeface="Segoe UI Semibold" pitchFamily="34" charset="-122"/>
                <a:cs typeface="Segoe UI Semibold" pitchFamily="34" charset="-120"/>
              </a:rPr>
              <a:t>Q3  </a:t>
            </a:r>
            <a:r>
              <a:rPr lang="en-US" sz="1300" b="1" dirty="0">
                <a:solidFill>
                  <a:srgbClr val="0B1F3A"/>
                </a:solidFill>
                <a:latin typeface="Segoe UI Semibold" pitchFamily="34" charset="0"/>
                <a:ea typeface="Segoe UI Semibold" pitchFamily="34" charset="-122"/>
                <a:cs typeface="Segoe UI Semibold" pitchFamily="34" charset="-120"/>
              </a:rPr>
              <a:t>Controls</a:t>
            </a:r>
            <a:endParaRPr lang="en-US" sz="1300" dirty="0"/>
          </a:p>
        </p:txBody>
      </p:sp>
      <p:sp>
        <p:nvSpPr>
          <p:cNvPr id="29" name="roadmap item">
            <a:extLst>
              <a:ext uri="{C183D7F6-B498-43B3-948B-1728B52AA6E4}">
                <adec:decorative xmlns:adec="http://schemas.microsoft.com/office/drawing/2017/decorative" val="1"/>
              </a:ext>
            </a:extLst>
          </p:cNvPr>
          <p:cNvSpPr/>
          <p:nvPr/>
        </p:nvSpPr>
        <p:spPr>
          <a:xfrm>
            <a:off x="4736592" y="2770632"/>
            <a:ext cx="1636776" cy="493776"/>
          </a:xfrm>
          <a:prstGeom prst="roundRect">
            <a:avLst>
              <a:gd name="adj" fmla="val 11111"/>
            </a:avLst>
          </a:prstGeom>
          <a:solidFill>
            <a:srgbClr val="F5F7FA"/>
          </a:solidFill>
          <a:ln/>
        </p:spPr>
        <p:txBody>
          <a:bodyPr/>
          <a:lstStyle/>
          <a:p>
            <a:endParaRPr lang="en-US"/>
          </a:p>
        </p:txBody>
      </p:sp>
      <p:sp>
        <p:nvSpPr>
          <p:cNvPr id="30" name="item bullet">
            <a:extLst>
              <a:ext uri="{C183D7F6-B498-43B3-948B-1728B52AA6E4}">
                <adec:decorative xmlns:adec="http://schemas.microsoft.com/office/drawing/2017/decorative" val="1"/>
              </a:ext>
            </a:extLst>
          </p:cNvPr>
          <p:cNvSpPr/>
          <p:nvPr/>
        </p:nvSpPr>
        <p:spPr>
          <a:xfrm>
            <a:off x="4882896" y="2971800"/>
            <a:ext cx="91440" cy="91440"/>
          </a:xfrm>
          <a:prstGeom prst="ellipse">
            <a:avLst/>
          </a:prstGeom>
          <a:solidFill>
            <a:srgbClr val="00A6A6"/>
          </a:solidFill>
          <a:ln/>
        </p:spPr>
        <p:txBody>
          <a:bodyPr/>
          <a:lstStyle/>
          <a:p>
            <a:endParaRPr lang="en-US"/>
          </a:p>
        </p:txBody>
      </p:sp>
      <p:sp>
        <p:nvSpPr>
          <p:cNvPr id="31" name="Text 26"/>
          <p:cNvSpPr/>
          <p:nvPr/>
        </p:nvSpPr>
        <p:spPr>
          <a:xfrm>
            <a:off x="5065776" y="2770632"/>
            <a:ext cx="1307592" cy="493776"/>
          </a:xfrm>
          <a:prstGeom prst="rect">
            <a:avLst/>
          </a:prstGeom>
          <a:noFill/>
          <a:ln/>
        </p:spPr>
        <p:txBody>
          <a:bodyPr wrap="square" lIns="0" tIns="0" rIns="0" bIns="0" rtlCol="0" anchor="ctr"/>
          <a:lstStyle/>
          <a:p>
            <a:pPr marL="0" indent="0">
              <a:buNone/>
            </a:pPr>
            <a:r>
              <a:rPr lang="en-US" sz="1050" dirty="0">
                <a:solidFill>
                  <a:srgbClr val="0B1F3A"/>
                </a:solidFill>
                <a:latin typeface="Segoe UI" pitchFamily="34" charset="0"/>
                <a:ea typeface="Segoe UI" pitchFamily="34" charset="-122"/>
                <a:cs typeface="Segoe UI" pitchFamily="34" charset="-120"/>
              </a:rPr>
              <a:t>Controls</a:t>
            </a:r>
            <a:endParaRPr lang="en-US" sz="1050" dirty="0"/>
          </a:p>
        </p:txBody>
      </p:sp>
      <p:sp>
        <p:nvSpPr>
          <p:cNvPr id="32" name="roadmap item">
            <a:extLst>
              <a:ext uri="{C183D7F6-B498-43B3-948B-1728B52AA6E4}">
                <adec:decorative xmlns:adec="http://schemas.microsoft.com/office/drawing/2017/decorative" val="1"/>
              </a:ext>
            </a:extLst>
          </p:cNvPr>
          <p:cNvSpPr/>
          <p:nvPr/>
        </p:nvSpPr>
        <p:spPr>
          <a:xfrm>
            <a:off x="4736592" y="3374136"/>
            <a:ext cx="1636776" cy="493776"/>
          </a:xfrm>
          <a:prstGeom prst="roundRect">
            <a:avLst>
              <a:gd name="adj" fmla="val 11111"/>
            </a:avLst>
          </a:prstGeom>
          <a:solidFill>
            <a:srgbClr val="F5F7FA"/>
          </a:solidFill>
          <a:ln/>
        </p:spPr>
        <p:txBody>
          <a:bodyPr/>
          <a:lstStyle/>
          <a:p>
            <a:endParaRPr lang="en-US"/>
          </a:p>
        </p:txBody>
      </p:sp>
      <p:sp>
        <p:nvSpPr>
          <p:cNvPr id="33" name="item bullet">
            <a:extLst>
              <a:ext uri="{C183D7F6-B498-43B3-948B-1728B52AA6E4}">
                <adec:decorative xmlns:adec="http://schemas.microsoft.com/office/drawing/2017/decorative" val="1"/>
              </a:ext>
            </a:extLst>
          </p:cNvPr>
          <p:cNvSpPr/>
          <p:nvPr/>
        </p:nvSpPr>
        <p:spPr>
          <a:xfrm>
            <a:off x="4882896" y="3575304"/>
            <a:ext cx="91440" cy="91440"/>
          </a:xfrm>
          <a:prstGeom prst="ellipse">
            <a:avLst/>
          </a:prstGeom>
          <a:solidFill>
            <a:srgbClr val="00A6A6"/>
          </a:solidFill>
          <a:ln/>
        </p:spPr>
        <p:txBody>
          <a:bodyPr/>
          <a:lstStyle/>
          <a:p>
            <a:endParaRPr lang="en-US"/>
          </a:p>
        </p:txBody>
      </p:sp>
      <p:sp>
        <p:nvSpPr>
          <p:cNvPr id="34" name="Text 29"/>
          <p:cNvSpPr/>
          <p:nvPr/>
        </p:nvSpPr>
        <p:spPr>
          <a:xfrm>
            <a:off x="5065776" y="3374136"/>
            <a:ext cx="1307592" cy="493776"/>
          </a:xfrm>
          <a:prstGeom prst="rect">
            <a:avLst/>
          </a:prstGeom>
          <a:noFill/>
          <a:ln/>
        </p:spPr>
        <p:txBody>
          <a:bodyPr wrap="square" lIns="0" tIns="0" rIns="0" bIns="0" rtlCol="0" anchor="ctr"/>
          <a:lstStyle/>
          <a:p>
            <a:pPr marL="0" indent="0">
              <a:buNone/>
            </a:pPr>
            <a:r>
              <a:rPr lang="en-US" sz="1050" dirty="0">
                <a:solidFill>
                  <a:srgbClr val="0B1F3A"/>
                </a:solidFill>
                <a:latin typeface="Segoe UI" pitchFamily="34" charset="0"/>
                <a:ea typeface="Segoe UI" pitchFamily="34" charset="-122"/>
                <a:cs typeface="Segoe UI" pitchFamily="34" charset="-120"/>
              </a:rPr>
              <a:t>Training</a:t>
            </a:r>
            <a:endParaRPr lang="en-US" sz="1050" dirty="0"/>
          </a:p>
        </p:txBody>
      </p:sp>
      <p:sp>
        <p:nvSpPr>
          <p:cNvPr id="35" name="roadmap item">
            <a:extLst>
              <a:ext uri="{C183D7F6-B498-43B3-948B-1728B52AA6E4}">
                <adec:decorative xmlns:adec="http://schemas.microsoft.com/office/drawing/2017/decorative" val="1"/>
              </a:ext>
            </a:extLst>
          </p:cNvPr>
          <p:cNvSpPr/>
          <p:nvPr/>
        </p:nvSpPr>
        <p:spPr>
          <a:xfrm>
            <a:off x="4736592" y="3977640"/>
            <a:ext cx="1636776" cy="493776"/>
          </a:xfrm>
          <a:prstGeom prst="roundRect">
            <a:avLst>
              <a:gd name="adj" fmla="val 11111"/>
            </a:avLst>
          </a:prstGeom>
          <a:solidFill>
            <a:srgbClr val="F5F7FA"/>
          </a:solidFill>
          <a:ln/>
        </p:spPr>
        <p:txBody>
          <a:bodyPr/>
          <a:lstStyle/>
          <a:p>
            <a:endParaRPr lang="en-US"/>
          </a:p>
        </p:txBody>
      </p:sp>
      <p:sp>
        <p:nvSpPr>
          <p:cNvPr id="36" name="item bullet">
            <a:extLst>
              <a:ext uri="{C183D7F6-B498-43B3-948B-1728B52AA6E4}">
                <adec:decorative xmlns:adec="http://schemas.microsoft.com/office/drawing/2017/decorative" val="1"/>
              </a:ext>
            </a:extLst>
          </p:cNvPr>
          <p:cNvSpPr/>
          <p:nvPr/>
        </p:nvSpPr>
        <p:spPr>
          <a:xfrm>
            <a:off x="4882896" y="4178808"/>
            <a:ext cx="91440" cy="91440"/>
          </a:xfrm>
          <a:prstGeom prst="ellipse">
            <a:avLst/>
          </a:prstGeom>
          <a:solidFill>
            <a:srgbClr val="00A6A6"/>
          </a:solidFill>
          <a:ln/>
        </p:spPr>
        <p:txBody>
          <a:bodyPr/>
          <a:lstStyle/>
          <a:p>
            <a:endParaRPr lang="en-US"/>
          </a:p>
        </p:txBody>
      </p:sp>
      <p:sp>
        <p:nvSpPr>
          <p:cNvPr id="37" name="Text 32"/>
          <p:cNvSpPr/>
          <p:nvPr/>
        </p:nvSpPr>
        <p:spPr>
          <a:xfrm>
            <a:off x="5065776" y="3977640"/>
            <a:ext cx="1307592" cy="493776"/>
          </a:xfrm>
          <a:prstGeom prst="rect">
            <a:avLst/>
          </a:prstGeom>
          <a:noFill/>
          <a:ln/>
        </p:spPr>
        <p:txBody>
          <a:bodyPr wrap="square" lIns="0" tIns="0" rIns="0" bIns="0" rtlCol="0" anchor="ctr"/>
          <a:lstStyle/>
          <a:p>
            <a:pPr marL="0" indent="0">
              <a:buNone/>
            </a:pPr>
            <a:r>
              <a:rPr lang="en-US" sz="1050" dirty="0">
                <a:solidFill>
                  <a:srgbClr val="0B1F3A"/>
                </a:solidFill>
                <a:latin typeface="Segoe UI" pitchFamily="34" charset="0"/>
                <a:ea typeface="Segoe UI" pitchFamily="34" charset="-122"/>
                <a:cs typeface="Segoe UI" pitchFamily="34" charset="-120"/>
              </a:rPr>
              <a:t>Vendor Reviews</a:t>
            </a:r>
            <a:endParaRPr lang="en-US" sz="1050" dirty="0"/>
          </a:p>
        </p:txBody>
      </p:sp>
      <p:sp>
        <p:nvSpPr>
          <p:cNvPr id="38" name="milestone dot">
            <a:extLst>
              <a:ext uri="{C183D7F6-B498-43B3-948B-1728B52AA6E4}">
                <adec:decorative xmlns:adec="http://schemas.microsoft.com/office/drawing/2017/decorative" val="1"/>
              </a:ext>
            </a:extLst>
          </p:cNvPr>
          <p:cNvSpPr/>
          <p:nvPr/>
        </p:nvSpPr>
        <p:spPr>
          <a:xfrm>
            <a:off x="7475220" y="2194560"/>
            <a:ext cx="91440" cy="91440"/>
          </a:xfrm>
          <a:prstGeom prst="ellipse">
            <a:avLst/>
          </a:prstGeom>
          <a:solidFill>
            <a:srgbClr val="00A6A6"/>
          </a:solidFill>
          <a:ln/>
        </p:spPr>
        <p:txBody>
          <a:bodyPr/>
          <a:lstStyle/>
          <a:p>
            <a:endParaRPr lang="en-US"/>
          </a:p>
        </p:txBody>
      </p:sp>
      <p:sp>
        <p:nvSpPr>
          <p:cNvPr id="39" name="icon chip">
            <a:extLst>
              <a:ext uri="{C183D7F6-B498-43B3-948B-1728B52AA6E4}">
                <adec:decorative xmlns:adec="http://schemas.microsoft.com/office/drawing/2017/decorative" val="1"/>
              </a:ext>
            </a:extLst>
          </p:cNvPr>
          <p:cNvSpPr/>
          <p:nvPr/>
        </p:nvSpPr>
        <p:spPr>
          <a:xfrm>
            <a:off x="7219188" y="1335024"/>
            <a:ext cx="603504" cy="603504"/>
          </a:xfrm>
          <a:prstGeom prst="roundRect">
            <a:avLst>
              <a:gd name="adj" fmla="val 26000"/>
            </a:avLst>
          </a:prstGeom>
          <a:solidFill>
            <a:srgbClr val="0B1F3A"/>
          </a:solidFill>
          <a:ln/>
        </p:spPr>
        <p:txBody>
          <a:bodyPr/>
          <a:lstStyle/>
          <a:p>
            <a:endParaRPr lang="en-US"/>
          </a:p>
        </p:txBody>
      </p:sp>
      <p:pic>
        <p:nvPicPr>
          <p:cNvPr id="40" name="Image 3" descr="/agent/turn1/workspace/icons_white/image-11790766f4aaf867ceb23d9bbb4ebecb.png"/>
          <p:cNvPicPr>
            <a:picLocks noChangeAspect="1"/>
          </p:cNvPicPr>
          <p:nvPr/>
        </p:nvPicPr>
        <p:blipFill>
          <a:blip r:embed="rId4"/>
          <a:stretch>
            <a:fillRect/>
          </a:stretch>
        </p:blipFill>
        <p:spPr>
          <a:xfrm>
            <a:off x="7345924" y="1461760"/>
            <a:ext cx="350032" cy="350032"/>
          </a:xfrm>
          <a:prstGeom prst="rect">
            <a:avLst/>
          </a:prstGeom>
        </p:spPr>
      </p:pic>
      <p:sp>
        <p:nvSpPr>
          <p:cNvPr id="41" name="Text 35"/>
          <p:cNvSpPr/>
          <p:nvPr/>
        </p:nvSpPr>
        <p:spPr>
          <a:xfrm>
            <a:off x="6629400" y="2368296"/>
            <a:ext cx="1783080" cy="274320"/>
          </a:xfrm>
          <a:prstGeom prst="rect">
            <a:avLst/>
          </a:prstGeom>
          <a:noFill/>
          <a:ln/>
        </p:spPr>
        <p:txBody>
          <a:bodyPr wrap="square" lIns="0" tIns="0" rIns="0" bIns="0" rtlCol="0" anchor="ctr"/>
          <a:lstStyle/>
          <a:p>
            <a:pPr marL="0" indent="0" algn="ctr">
              <a:buNone/>
            </a:pPr>
            <a:r>
              <a:rPr lang="en-US" sz="1300" b="1" dirty="0">
                <a:solidFill>
                  <a:srgbClr val="0B7A7A"/>
                </a:solidFill>
                <a:latin typeface="Segoe UI Semibold" pitchFamily="34" charset="0"/>
                <a:ea typeface="Segoe UI Semibold" pitchFamily="34" charset="-122"/>
                <a:cs typeface="Segoe UI Semibold" pitchFamily="34" charset="-120"/>
              </a:rPr>
              <a:t>Q4  </a:t>
            </a:r>
            <a:r>
              <a:rPr lang="en-US" sz="1300" b="1" dirty="0">
                <a:solidFill>
                  <a:srgbClr val="0B1F3A"/>
                </a:solidFill>
                <a:latin typeface="Segoe UI Semibold" pitchFamily="34" charset="0"/>
                <a:ea typeface="Segoe UI Semibold" pitchFamily="34" charset="-122"/>
                <a:cs typeface="Segoe UI Semibold" pitchFamily="34" charset="-120"/>
              </a:rPr>
              <a:t>Assurance</a:t>
            </a:r>
            <a:endParaRPr lang="en-US" sz="1300" dirty="0"/>
          </a:p>
        </p:txBody>
      </p:sp>
      <p:sp>
        <p:nvSpPr>
          <p:cNvPr id="42" name="roadmap item">
            <a:extLst>
              <a:ext uri="{C183D7F6-B498-43B3-948B-1728B52AA6E4}">
                <adec:decorative xmlns:adec="http://schemas.microsoft.com/office/drawing/2017/decorative" val="1"/>
              </a:ext>
            </a:extLst>
          </p:cNvPr>
          <p:cNvSpPr/>
          <p:nvPr/>
        </p:nvSpPr>
        <p:spPr>
          <a:xfrm>
            <a:off x="6702552" y="2770632"/>
            <a:ext cx="1636776" cy="493776"/>
          </a:xfrm>
          <a:prstGeom prst="roundRect">
            <a:avLst>
              <a:gd name="adj" fmla="val 11111"/>
            </a:avLst>
          </a:prstGeom>
          <a:solidFill>
            <a:srgbClr val="F5F7FA"/>
          </a:solidFill>
          <a:ln/>
        </p:spPr>
        <p:txBody>
          <a:bodyPr/>
          <a:lstStyle/>
          <a:p>
            <a:endParaRPr lang="en-US"/>
          </a:p>
        </p:txBody>
      </p:sp>
      <p:sp>
        <p:nvSpPr>
          <p:cNvPr id="43" name="item bullet">
            <a:extLst>
              <a:ext uri="{C183D7F6-B498-43B3-948B-1728B52AA6E4}">
                <adec:decorative xmlns:adec="http://schemas.microsoft.com/office/drawing/2017/decorative" val="1"/>
              </a:ext>
            </a:extLst>
          </p:cNvPr>
          <p:cNvSpPr/>
          <p:nvPr/>
        </p:nvSpPr>
        <p:spPr>
          <a:xfrm>
            <a:off x="6848856" y="2971800"/>
            <a:ext cx="91440" cy="91440"/>
          </a:xfrm>
          <a:prstGeom prst="ellipse">
            <a:avLst/>
          </a:prstGeom>
          <a:solidFill>
            <a:srgbClr val="00A6A6"/>
          </a:solidFill>
          <a:ln/>
        </p:spPr>
        <p:txBody>
          <a:bodyPr/>
          <a:lstStyle/>
          <a:p>
            <a:endParaRPr lang="en-US"/>
          </a:p>
        </p:txBody>
      </p:sp>
      <p:sp>
        <p:nvSpPr>
          <p:cNvPr id="44" name="Text 38"/>
          <p:cNvSpPr/>
          <p:nvPr/>
        </p:nvSpPr>
        <p:spPr>
          <a:xfrm>
            <a:off x="7031736" y="2770632"/>
            <a:ext cx="1307592" cy="493776"/>
          </a:xfrm>
          <a:prstGeom prst="rect">
            <a:avLst/>
          </a:prstGeom>
          <a:noFill/>
          <a:ln/>
        </p:spPr>
        <p:txBody>
          <a:bodyPr wrap="square" lIns="0" tIns="0" rIns="0" bIns="0" rtlCol="0" anchor="ctr"/>
          <a:lstStyle/>
          <a:p>
            <a:pPr marL="0" indent="0">
              <a:buNone/>
            </a:pPr>
            <a:r>
              <a:rPr lang="en-US" sz="1050" dirty="0">
                <a:solidFill>
                  <a:srgbClr val="0B1F3A"/>
                </a:solidFill>
                <a:latin typeface="Segoe UI" pitchFamily="34" charset="0"/>
                <a:ea typeface="Segoe UI" pitchFamily="34" charset="-122"/>
                <a:cs typeface="Segoe UI" pitchFamily="34" charset="-120"/>
              </a:rPr>
              <a:t>Reporting</a:t>
            </a:r>
            <a:endParaRPr lang="en-US" sz="1050" dirty="0"/>
          </a:p>
        </p:txBody>
      </p:sp>
      <p:sp>
        <p:nvSpPr>
          <p:cNvPr id="45" name="roadmap item">
            <a:extLst>
              <a:ext uri="{C183D7F6-B498-43B3-948B-1728B52AA6E4}">
                <adec:decorative xmlns:adec="http://schemas.microsoft.com/office/drawing/2017/decorative" val="1"/>
              </a:ext>
            </a:extLst>
          </p:cNvPr>
          <p:cNvSpPr/>
          <p:nvPr/>
        </p:nvSpPr>
        <p:spPr>
          <a:xfrm>
            <a:off x="6702552" y="3374136"/>
            <a:ext cx="1636776" cy="493776"/>
          </a:xfrm>
          <a:prstGeom prst="roundRect">
            <a:avLst>
              <a:gd name="adj" fmla="val 11111"/>
            </a:avLst>
          </a:prstGeom>
          <a:solidFill>
            <a:srgbClr val="F5F7FA"/>
          </a:solidFill>
          <a:ln/>
        </p:spPr>
        <p:txBody>
          <a:bodyPr/>
          <a:lstStyle/>
          <a:p>
            <a:endParaRPr lang="en-US"/>
          </a:p>
        </p:txBody>
      </p:sp>
      <p:sp>
        <p:nvSpPr>
          <p:cNvPr id="46" name="item bullet">
            <a:extLst>
              <a:ext uri="{C183D7F6-B498-43B3-948B-1728B52AA6E4}">
                <adec:decorative xmlns:adec="http://schemas.microsoft.com/office/drawing/2017/decorative" val="1"/>
              </a:ext>
            </a:extLst>
          </p:cNvPr>
          <p:cNvSpPr/>
          <p:nvPr/>
        </p:nvSpPr>
        <p:spPr>
          <a:xfrm>
            <a:off x="6848856" y="3575304"/>
            <a:ext cx="91440" cy="91440"/>
          </a:xfrm>
          <a:prstGeom prst="ellipse">
            <a:avLst/>
          </a:prstGeom>
          <a:solidFill>
            <a:srgbClr val="00A6A6"/>
          </a:solidFill>
          <a:ln/>
        </p:spPr>
        <p:txBody>
          <a:bodyPr/>
          <a:lstStyle/>
          <a:p>
            <a:endParaRPr lang="en-US"/>
          </a:p>
        </p:txBody>
      </p:sp>
      <p:sp>
        <p:nvSpPr>
          <p:cNvPr id="47" name="Text 41"/>
          <p:cNvSpPr/>
          <p:nvPr/>
        </p:nvSpPr>
        <p:spPr>
          <a:xfrm>
            <a:off x="7031736" y="3374136"/>
            <a:ext cx="1307592" cy="493776"/>
          </a:xfrm>
          <a:prstGeom prst="rect">
            <a:avLst/>
          </a:prstGeom>
          <a:noFill/>
          <a:ln/>
        </p:spPr>
        <p:txBody>
          <a:bodyPr wrap="square" lIns="0" tIns="0" rIns="0" bIns="0" rtlCol="0" anchor="ctr"/>
          <a:lstStyle/>
          <a:p>
            <a:pPr marL="0" indent="0">
              <a:buNone/>
            </a:pPr>
            <a:r>
              <a:rPr lang="en-US" sz="1050" dirty="0">
                <a:solidFill>
                  <a:srgbClr val="0B1F3A"/>
                </a:solidFill>
                <a:latin typeface="Segoe UI" pitchFamily="34" charset="0"/>
                <a:ea typeface="Segoe UI" pitchFamily="34" charset="-122"/>
                <a:cs typeface="Segoe UI" pitchFamily="34" charset="-120"/>
              </a:rPr>
              <a:t>Audit</a:t>
            </a:r>
            <a:endParaRPr lang="en-US" sz="1050" dirty="0"/>
          </a:p>
        </p:txBody>
      </p:sp>
      <p:sp>
        <p:nvSpPr>
          <p:cNvPr id="48" name="roadmap item">
            <a:extLst>
              <a:ext uri="{C183D7F6-B498-43B3-948B-1728B52AA6E4}">
                <adec:decorative xmlns:adec="http://schemas.microsoft.com/office/drawing/2017/decorative" val="1"/>
              </a:ext>
            </a:extLst>
          </p:cNvPr>
          <p:cNvSpPr/>
          <p:nvPr/>
        </p:nvSpPr>
        <p:spPr>
          <a:xfrm>
            <a:off x="6702552" y="3977640"/>
            <a:ext cx="1636776" cy="493776"/>
          </a:xfrm>
          <a:prstGeom prst="roundRect">
            <a:avLst>
              <a:gd name="adj" fmla="val 11111"/>
            </a:avLst>
          </a:prstGeom>
          <a:solidFill>
            <a:srgbClr val="F5F7FA"/>
          </a:solidFill>
          <a:ln/>
        </p:spPr>
        <p:txBody>
          <a:bodyPr/>
          <a:lstStyle/>
          <a:p>
            <a:endParaRPr lang="en-US"/>
          </a:p>
        </p:txBody>
      </p:sp>
      <p:sp>
        <p:nvSpPr>
          <p:cNvPr id="49" name="item bullet">
            <a:extLst>
              <a:ext uri="{C183D7F6-B498-43B3-948B-1728B52AA6E4}">
                <adec:decorative xmlns:adec="http://schemas.microsoft.com/office/drawing/2017/decorative" val="1"/>
              </a:ext>
            </a:extLst>
          </p:cNvPr>
          <p:cNvSpPr/>
          <p:nvPr/>
        </p:nvSpPr>
        <p:spPr>
          <a:xfrm>
            <a:off x="6848856" y="4178808"/>
            <a:ext cx="91440" cy="91440"/>
          </a:xfrm>
          <a:prstGeom prst="ellipse">
            <a:avLst/>
          </a:prstGeom>
          <a:solidFill>
            <a:srgbClr val="00A6A6"/>
          </a:solidFill>
          <a:ln/>
        </p:spPr>
        <p:txBody>
          <a:bodyPr/>
          <a:lstStyle/>
          <a:p>
            <a:endParaRPr lang="en-US"/>
          </a:p>
        </p:txBody>
      </p:sp>
      <p:sp>
        <p:nvSpPr>
          <p:cNvPr id="50" name="Text 44"/>
          <p:cNvSpPr/>
          <p:nvPr/>
        </p:nvSpPr>
        <p:spPr>
          <a:xfrm>
            <a:off x="7031736" y="3977640"/>
            <a:ext cx="1307592" cy="493776"/>
          </a:xfrm>
          <a:prstGeom prst="rect">
            <a:avLst/>
          </a:prstGeom>
          <a:noFill/>
          <a:ln/>
        </p:spPr>
        <p:txBody>
          <a:bodyPr wrap="square" lIns="0" tIns="0" rIns="0" bIns="0" rtlCol="0" anchor="ctr"/>
          <a:lstStyle/>
          <a:p>
            <a:pPr marL="0" indent="0">
              <a:buNone/>
            </a:pPr>
            <a:r>
              <a:rPr lang="en-US" sz="1050" dirty="0">
                <a:solidFill>
                  <a:srgbClr val="0B1F3A"/>
                </a:solidFill>
                <a:latin typeface="Segoe UI" pitchFamily="34" charset="0"/>
                <a:ea typeface="Segoe UI" pitchFamily="34" charset="-122"/>
                <a:cs typeface="Segoe UI" pitchFamily="34" charset="-120"/>
              </a:rPr>
              <a:t>Continuous Improvement</a:t>
            </a:r>
            <a:endParaRPr lang="en-US" sz="1050" dirty="0"/>
          </a:p>
        </p:txBody>
      </p:sp>
      <p:sp>
        <p:nvSpPr>
          <p:cNvPr id="51" name="Text 45"/>
          <p:cNvSpPr/>
          <p:nvPr/>
        </p:nvSpPr>
        <p:spPr>
          <a:xfrm>
            <a:off x="502920" y="4828032"/>
            <a:ext cx="4572000" cy="219456"/>
          </a:xfrm>
          <a:prstGeom prst="rect">
            <a:avLst/>
          </a:prstGeom>
          <a:noFill/>
          <a:ln/>
        </p:spPr>
        <p:txBody>
          <a:bodyPr wrap="square" lIns="0" tIns="0" rIns="0" bIns="0" rtlCol="0" anchor="ctr"/>
          <a:lstStyle/>
          <a:p>
            <a:pPr marL="0" indent="0" algn="l">
              <a:buNone/>
            </a:pPr>
            <a:r>
              <a:rPr lang="en-US" sz="850" dirty="0">
                <a:solidFill>
                  <a:srgbClr val="6B7380"/>
                </a:solidFill>
                <a:latin typeface="Segoe UI" pitchFamily="34" charset="0"/>
                <a:ea typeface="Segoe UI" pitchFamily="34" charset="-122"/>
                <a:cs typeface="Segoe UI" pitchFamily="34" charset="-120"/>
              </a:rPr>
              <a:t>AI Governance Essentials</a:t>
            </a:r>
            <a:endParaRPr lang="en-US" sz="850" dirty="0"/>
          </a:p>
        </p:txBody>
      </p:sp>
      <p:sp>
        <p:nvSpPr>
          <p:cNvPr id="52" name="Text 46"/>
          <p:cNvSpPr/>
          <p:nvPr/>
        </p:nvSpPr>
        <p:spPr>
          <a:xfrm>
            <a:off x="5897880" y="4828032"/>
            <a:ext cx="2743200" cy="219456"/>
          </a:xfrm>
          <a:prstGeom prst="rect">
            <a:avLst/>
          </a:prstGeom>
          <a:noFill/>
          <a:ln/>
        </p:spPr>
        <p:txBody>
          <a:bodyPr wrap="square" lIns="0" tIns="0" rIns="0" bIns="0" rtlCol="0" anchor="ctr"/>
          <a:lstStyle/>
          <a:p>
            <a:pPr marL="0" indent="0" algn="r">
              <a:buNone/>
            </a:pPr>
            <a:r>
              <a:rPr lang="en-US" sz="850" dirty="0">
                <a:solidFill>
                  <a:srgbClr val="6B7380"/>
                </a:solidFill>
                <a:latin typeface="Segoe UI" pitchFamily="34" charset="0"/>
                <a:ea typeface="Segoe UI" pitchFamily="34" charset="-122"/>
                <a:cs typeface="Segoe UI" pitchFamily="34" charset="-120"/>
              </a:rPr>
              <a:t>Board Briefing  </a:t>
            </a:r>
            <a:r>
              <a:rPr lang="en-US" sz="850" b="1" dirty="0">
                <a:solidFill>
                  <a:srgbClr val="0B7A7A"/>
                </a:solidFill>
                <a:latin typeface="Segoe UI" pitchFamily="34" charset="0"/>
                <a:ea typeface="Segoe UI" pitchFamily="34" charset="-122"/>
                <a:cs typeface="Segoe UI" pitchFamily="34" charset="-120"/>
              </a:rPr>
              <a:t>11</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crim">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FFFFFF">
              <a:alpha val="78000"/>
            </a:srgbClr>
          </a:solidFill>
          <a:ln/>
        </p:spPr>
        <p:txBody>
          <a:bodyPr/>
          <a:lstStyle/>
          <a:p>
            <a:endParaRPr lang="en-US"/>
          </a:p>
        </p:txBody>
      </p:sp>
      <p:sp>
        <p:nvSpPr>
          <p:cNvPr id="3" name="Text 1"/>
          <p:cNvSpPr/>
          <p:nvPr/>
        </p:nvSpPr>
        <p:spPr>
          <a:xfrm>
            <a:off x="502920" y="384048"/>
            <a:ext cx="7955280" cy="219456"/>
          </a:xfrm>
          <a:prstGeom prst="rect">
            <a:avLst/>
          </a:prstGeom>
          <a:noFill/>
          <a:ln/>
        </p:spPr>
        <p:txBody>
          <a:bodyPr wrap="square" lIns="0" tIns="0" rIns="0" bIns="0" rtlCol="0" anchor="ctr"/>
          <a:lstStyle/>
          <a:p>
            <a:pPr marL="0" indent="0" algn="l">
              <a:buNone/>
            </a:pPr>
            <a:r>
              <a:rPr lang="en-US" sz="1100" b="1" kern="0" spc="300" dirty="0">
                <a:solidFill>
                  <a:srgbClr val="0B7A7A"/>
                </a:solidFill>
                <a:latin typeface="Segoe UI Semibold" pitchFamily="34" charset="0"/>
                <a:ea typeface="Segoe UI Semibold" pitchFamily="34" charset="-122"/>
                <a:cs typeface="Segoe UI Semibold" pitchFamily="34" charset="-120"/>
              </a:rPr>
              <a:t>THE BOARD'S MANDATE</a:t>
            </a:r>
            <a:endParaRPr lang="en-US" sz="1100" dirty="0"/>
          </a:p>
        </p:txBody>
      </p:sp>
      <p:sp>
        <p:nvSpPr>
          <p:cNvPr id="4" name="Text 0"/>
          <p:cNvSpPr>
            <a:spLocks noGrp="1"/>
          </p:cNvSpPr>
          <p:nvPr>
            <p:ph type="title" idx="100" hasCustomPrompt="1"/>
          </p:nvPr>
        </p:nvSpPr>
        <p:spPr>
          <a:xfrm>
            <a:off x="502920" y="603504"/>
            <a:ext cx="7955280" cy="603504"/>
          </a:xfrm>
          <a:prstGeom prst="rect">
            <a:avLst/>
          </a:prstGeom>
          <a:noFill/>
          <a:ln/>
        </p:spPr>
        <p:txBody>
          <a:bodyPr wrap="square" lIns="0" tIns="0" rIns="0" bIns="0" rtlCol="0" anchor="ctr"/>
          <a:lstStyle/>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Key Takeaways</a:t>
            </a:r>
            <a:endParaRPr lang="en-US" sz="2600" dirty="0"/>
          </a:p>
        </p:txBody>
      </p:sp>
      <p:sp>
        <p:nvSpPr>
          <p:cNvPr id="5" name="Text 3"/>
          <p:cNvSpPr/>
          <p:nvPr/>
        </p:nvSpPr>
        <p:spPr>
          <a:xfrm>
            <a:off x="640080" y="1225296"/>
            <a:ext cx="7863840" cy="914400"/>
          </a:xfrm>
          <a:prstGeom prst="rect">
            <a:avLst/>
          </a:prstGeom>
          <a:noFill/>
          <a:ln/>
        </p:spPr>
        <p:txBody>
          <a:bodyPr wrap="square" lIns="0" tIns="0" rIns="0" bIns="0" rtlCol="0" anchor="ctr"/>
          <a:lstStyle/>
          <a:p>
            <a:pPr marL="0" indent="0" algn="ctr">
              <a:buNone/>
            </a:pPr>
            <a:r>
              <a:rPr lang="en-US" sz="2800" b="1" dirty="0">
                <a:solidFill>
                  <a:srgbClr val="0B1F3A"/>
                </a:solidFill>
                <a:latin typeface="Segoe UI Semibold" pitchFamily="34" charset="0"/>
                <a:ea typeface="Segoe UI Semibold" pitchFamily="34" charset="-122"/>
                <a:cs typeface="Segoe UI Semibold" pitchFamily="34" charset="-120"/>
              </a:rPr>
              <a:t>Effective AI Governance Enables </a:t>
            </a:r>
            <a:r>
              <a:rPr lang="en-US" sz="2800" b="1" dirty="0">
                <a:solidFill>
                  <a:srgbClr val="00A6A6"/>
                </a:solidFill>
                <a:latin typeface="Segoe UI Semibold" pitchFamily="34" charset="0"/>
                <a:ea typeface="Segoe UI Semibold" pitchFamily="34" charset="-122"/>
                <a:cs typeface="Segoe UI Semibold" pitchFamily="34" charset="-120"/>
              </a:rPr>
              <a:t>Responsible Innovation.</a:t>
            </a:r>
            <a:endParaRPr lang="en-US" sz="2800" dirty="0"/>
          </a:p>
        </p:txBody>
      </p:sp>
      <p:sp>
        <p:nvSpPr>
          <p:cNvPr id="6" name="action box">
            <a:extLst>
              <a:ext uri="{C183D7F6-B498-43B3-948B-1728B52AA6E4}">
                <adec:decorative xmlns:adec="http://schemas.microsoft.com/office/drawing/2017/decorative" val="1"/>
              </a:ext>
            </a:extLst>
          </p:cNvPr>
          <p:cNvSpPr/>
          <p:nvPr/>
        </p:nvSpPr>
        <p:spPr>
          <a:xfrm>
            <a:off x="502920" y="2395728"/>
            <a:ext cx="1956816" cy="1234440"/>
          </a:xfrm>
          <a:prstGeom prst="roundRect">
            <a:avLst>
              <a:gd name="adj" fmla="val 5926"/>
            </a:avLst>
          </a:prstGeom>
          <a:solidFill>
            <a:srgbClr val="0B1F3A"/>
          </a:solidFill>
          <a:ln/>
          <a:effectLst>
            <a:outerShdw blurRad="114300" dist="38100" dir="5400000" algn="bl" rotWithShape="0">
              <a:srgbClr val="0B1F3A">
                <a:alpha val="16000"/>
              </a:srgbClr>
            </a:outerShdw>
          </a:effectLst>
        </p:spPr>
        <p:txBody>
          <a:bodyPr/>
          <a:lstStyle/>
          <a:p>
            <a:endParaRPr lang="en-US"/>
          </a:p>
        </p:txBody>
      </p:sp>
      <p:sp>
        <p:nvSpPr>
          <p:cNvPr id="7" name="icon chip">
            <a:extLst>
              <a:ext uri="{C183D7F6-B498-43B3-948B-1728B52AA6E4}">
                <adec:decorative xmlns:adec="http://schemas.microsoft.com/office/drawing/2017/decorative" val="1"/>
              </a:ext>
            </a:extLst>
          </p:cNvPr>
          <p:cNvSpPr/>
          <p:nvPr/>
        </p:nvSpPr>
        <p:spPr>
          <a:xfrm>
            <a:off x="1197864" y="2532888"/>
            <a:ext cx="566928" cy="566928"/>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8" name="Image 0" descr="/agent/turn1/workspace/icons_proc/image-6a8f280ba06b747e7e3f2cb9cdedca75.png"/>
          <p:cNvPicPr>
            <a:picLocks noChangeAspect="1"/>
          </p:cNvPicPr>
          <p:nvPr/>
        </p:nvPicPr>
        <p:blipFill>
          <a:blip r:embed="rId4"/>
          <a:stretch>
            <a:fillRect/>
          </a:stretch>
        </p:blipFill>
        <p:spPr>
          <a:xfrm>
            <a:off x="1316919" y="2651943"/>
            <a:ext cx="328818" cy="328818"/>
          </a:xfrm>
          <a:prstGeom prst="rect">
            <a:avLst/>
          </a:prstGeom>
        </p:spPr>
      </p:pic>
      <p:sp>
        <p:nvSpPr>
          <p:cNvPr id="9" name="Text 6"/>
          <p:cNvSpPr/>
          <p:nvPr/>
        </p:nvSpPr>
        <p:spPr>
          <a:xfrm>
            <a:off x="630936" y="3145536"/>
            <a:ext cx="1700784" cy="438912"/>
          </a:xfrm>
          <a:prstGeom prst="rect">
            <a:avLst/>
          </a:prstGeom>
          <a:noFill/>
          <a:ln/>
        </p:spPr>
        <p:txBody>
          <a:bodyPr wrap="square" lIns="0" tIns="0" rIns="0" bIns="0" rtlCol="0" anchor="t"/>
          <a:lstStyle/>
          <a:p>
            <a:pPr marL="0" indent="0" algn="ctr">
              <a:buNone/>
            </a:pPr>
            <a:r>
              <a:rPr lang="en-US" sz="1050" b="1" dirty="0">
                <a:solidFill>
                  <a:srgbClr val="FFFFFF"/>
                </a:solidFill>
                <a:latin typeface="Segoe UI Semibold" pitchFamily="34" charset="0"/>
                <a:ea typeface="Segoe UI Semibold" pitchFamily="34" charset="-122"/>
                <a:cs typeface="Segoe UI Semibold" pitchFamily="34" charset="-120"/>
              </a:rPr>
              <a:t>Approve Governance Framework</a:t>
            </a:r>
            <a:endParaRPr lang="en-US" sz="1050" dirty="0"/>
          </a:p>
        </p:txBody>
      </p:sp>
      <p:sp>
        <p:nvSpPr>
          <p:cNvPr id="10" name="action box">
            <a:extLst>
              <a:ext uri="{C183D7F6-B498-43B3-948B-1728B52AA6E4}">
                <adec:decorative xmlns:adec="http://schemas.microsoft.com/office/drawing/2017/decorative" val="1"/>
              </a:ext>
            </a:extLst>
          </p:cNvPr>
          <p:cNvSpPr/>
          <p:nvPr/>
        </p:nvSpPr>
        <p:spPr>
          <a:xfrm>
            <a:off x="2569464" y="2395728"/>
            <a:ext cx="1956816" cy="1234440"/>
          </a:xfrm>
          <a:prstGeom prst="roundRect">
            <a:avLst>
              <a:gd name="adj" fmla="val 5926"/>
            </a:avLst>
          </a:prstGeom>
          <a:solidFill>
            <a:srgbClr val="0B1F3A"/>
          </a:solidFill>
          <a:ln/>
          <a:effectLst>
            <a:outerShdw blurRad="114300" dist="38100" dir="5400000" algn="bl" rotWithShape="0">
              <a:srgbClr val="0B1F3A">
                <a:alpha val="16000"/>
              </a:srgbClr>
            </a:outerShdw>
          </a:effectLst>
        </p:spPr>
        <p:txBody>
          <a:bodyPr/>
          <a:lstStyle/>
          <a:p>
            <a:endParaRPr lang="en-US"/>
          </a:p>
        </p:txBody>
      </p:sp>
      <p:sp>
        <p:nvSpPr>
          <p:cNvPr id="11" name="icon chip">
            <a:extLst>
              <a:ext uri="{C183D7F6-B498-43B3-948B-1728B52AA6E4}">
                <adec:decorative xmlns:adec="http://schemas.microsoft.com/office/drawing/2017/decorative" val="1"/>
              </a:ext>
            </a:extLst>
          </p:cNvPr>
          <p:cNvSpPr/>
          <p:nvPr/>
        </p:nvSpPr>
        <p:spPr>
          <a:xfrm>
            <a:off x="3264408" y="2532888"/>
            <a:ext cx="566928" cy="566928"/>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12" name="Image 1" descr="/agent/turn1/workspace/icons_proc/image-927115db1781def1a9aa5f0c22932093.png"/>
          <p:cNvPicPr>
            <a:picLocks noChangeAspect="1"/>
          </p:cNvPicPr>
          <p:nvPr/>
        </p:nvPicPr>
        <p:blipFill>
          <a:blip r:embed="rId5"/>
          <a:stretch>
            <a:fillRect/>
          </a:stretch>
        </p:blipFill>
        <p:spPr>
          <a:xfrm>
            <a:off x="3383463" y="2651943"/>
            <a:ext cx="328818" cy="328818"/>
          </a:xfrm>
          <a:prstGeom prst="rect">
            <a:avLst/>
          </a:prstGeom>
        </p:spPr>
      </p:pic>
      <p:sp>
        <p:nvSpPr>
          <p:cNvPr id="13" name="Text 9"/>
          <p:cNvSpPr/>
          <p:nvPr/>
        </p:nvSpPr>
        <p:spPr>
          <a:xfrm>
            <a:off x="2697480" y="3145536"/>
            <a:ext cx="1700784" cy="438912"/>
          </a:xfrm>
          <a:prstGeom prst="rect">
            <a:avLst/>
          </a:prstGeom>
          <a:noFill/>
          <a:ln/>
        </p:spPr>
        <p:txBody>
          <a:bodyPr wrap="square" lIns="0" tIns="0" rIns="0" bIns="0" rtlCol="0" anchor="t"/>
          <a:lstStyle/>
          <a:p>
            <a:pPr marL="0" indent="0" algn="ctr">
              <a:buNone/>
            </a:pPr>
            <a:r>
              <a:rPr lang="en-US" sz="1050" b="1" dirty="0">
                <a:solidFill>
                  <a:srgbClr val="FFFFFF"/>
                </a:solidFill>
                <a:latin typeface="Segoe UI Semibold" pitchFamily="34" charset="0"/>
                <a:ea typeface="Segoe UI Semibold" pitchFamily="34" charset="-122"/>
                <a:cs typeface="Segoe UI Semibold" pitchFamily="34" charset="-120"/>
              </a:rPr>
              <a:t>Define Risk Appetite</a:t>
            </a:r>
            <a:endParaRPr lang="en-US" sz="1050" dirty="0"/>
          </a:p>
        </p:txBody>
      </p:sp>
      <p:sp>
        <p:nvSpPr>
          <p:cNvPr id="14" name="action box">
            <a:extLst>
              <a:ext uri="{C183D7F6-B498-43B3-948B-1728B52AA6E4}">
                <adec:decorative xmlns:adec="http://schemas.microsoft.com/office/drawing/2017/decorative" val="1"/>
              </a:ext>
            </a:extLst>
          </p:cNvPr>
          <p:cNvSpPr/>
          <p:nvPr/>
        </p:nvSpPr>
        <p:spPr>
          <a:xfrm>
            <a:off x="4636008" y="2395728"/>
            <a:ext cx="1956816" cy="1234440"/>
          </a:xfrm>
          <a:prstGeom prst="roundRect">
            <a:avLst>
              <a:gd name="adj" fmla="val 5926"/>
            </a:avLst>
          </a:prstGeom>
          <a:solidFill>
            <a:srgbClr val="0B1F3A"/>
          </a:solidFill>
          <a:ln/>
          <a:effectLst>
            <a:outerShdw blurRad="114300" dist="38100" dir="5400000" algn="bl" rotWithShape="0">
              <a:srgbClr val="0B1F3A">
                <a:alpha val="16000"/>
              </a:srgbClr>
            </a:outerShdw>
          </a:effectLst>
        </p:spPr>
        <p:txBody>
          <a:bodyPr/>
          <a:lstStyle/>
          <a:p>
            <a:endParaRPr lang="en-US"/>
          </a:p>
        </p:txBody>
      </p:sp>
      <p:sp>
        <p:nvSpPr>
          <p:cNvPr id="15" name="icon chip">
            <a:extLst>
              <a:ext uri="{C183D7F6-B498-43B3-948B-1728B52AA6E4}">
                <adec:decorative xmlns:adec="http://schemas.microsoft.com/office/drawing/2017/decorative" val="1"/>
              </a:ext>
            </a:extLst>
          </p:cNvPr>
          <p:cNvSpPr/>
          <p:nvPr/>
        </p:nvSpPr>
        <p:spPr>
          <a:xfrm>
            <a:off x="5330952" y="2532888"/>
            <a:ext cx="566928" cy="566928"/>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16" name="Image 2" descr="/agent/turn1/workspace/icons_proc/image-3b877598d35e126d65e5b42cff352c26.png"/>
          <p:cNvPicPr>
            <a:picLocks noChangeAspect="1"/>
          </p:cNvPicPr>
          <p:nvPr/>
        </p:nvPicPr>
        <p:blipFill>
          <a:blip r:embed="rId6"/>
          <a:stretch>
            <a:fillRect/>
          </a:stretch>
        </p:blipFill>
        <p:spPr>
          <a:xfrm>
            <a:off x="5450007" y="2651943"/>
            <a:ext cx="328818" cy="328818"/>
          </a:xfrm>
          <a:prstGeom prst="rect">
            <a:avLst/>
          </a:prstGeom>
        </p:spPr>
      </p:pic>
      <p:sp>
        <p:nvSpPr>
          <p:cNvPr id="17" name="Text 12"/>
          <p:cNvSpPr/>
          <p:nvPr/>
        </p:nvSpPr>
        <p:spPr>
          <a:xfrm>
            <a:off x="4764024" y="3145536"/>
            <a:ext cx="1700784" cy="438912"/>
          </a:xfrm>
          <a:prstGeom prst="rect">
            <a:avLst/>
          </a:prstGeom>
          <a:noFill/>
          <a:ln/>
        </p:spPr>
        <p:txBody>
          <a:bodyPr wrap="square" lIns="0" tIns="0" rIns="0" bIns="0" rtlCol="0" anchor="t"/>
          <a:lstStyle/>
          <a:p>
            <a:pPr marL="0" indent="0" algn="ctr">
              <a:buNone/>
            </a:pPr>
            <a:r>
              <a:rPr lang="en-US" sz="1050" b="1" dirty="0">
                <a:solidFill>
                  <a:srgbClr val="FFFFFF"/>
                </a:solidFill>
                <a:latin typeface="Segoe UI Semibold" pitchFamily="34" charset="0"/>
                <a:ea typeface="Segoe UI Semibold" pitchFamily="34" charset="-122"/>
                <a:cs typeface="Segoe UI Semibold" pitchFamily="34" charset="-120"/>
              </a:rPr>
              <a:t>Establish Executive Accountability</a:t>
            </a:r>
            <a:endParaRPr lang="en-US" sz="1050" dirty="0"/>
          </a:p>
        </p:txBody>
      </p:sp>
      <p:sp>
        <p:nvSpPr>
          <p:cNvPr id="18" name="action box">
            <a:extLst>
              <a:ext uri="{C183D7F6-B498-43B3-948B-1728B52AA6E4}">
                <adec:decorative xmlns:adec="http://schemas.microsoft.com/office/drawing/2017/decorative" val="1"/>
              </a:ext>
            </a:extLst>
          </p:cNvPr>
          <p:cNvSpPr/>
          <p:nvPr/>
        </p:nvSpPr>
        <p:spPr>
          <a:xfrm>
            <a:off x="6702552" y="2395728"/>
            <a:ext cx="1956816" cy="1234440"/>
          </a:xfrm>
          <a:prstGeom prst="roundRect">
            <a:avLst>
              <a:gd name="adj" fmla="val 5926"/>
            </a:avLst>
          </a:prstGeom>
          <a:solidFill>
            <a:srgbClr val="0B1F3A"/>
          </a:solidFill>
          <a:ln/>
          <a:effectLst>
            <a:outerShdw blurRad="114300" dist="38100" dir="5400000" algn="bl" rotWithShape="0">
              <a:srgbClr val="0B1F3A">
                <a:alpha val="16000"/>
              </a:srgbClr>
            </a:outerShdw>
          </a:effectLst>
        </p:spPr>
        <p:txBody>
          <a:bodyPr/>
          <a:lstStyle/>
          <a:p>
            <a:endParaRPr lang="en-US"/>
          </a:p>
        </p:txBody>
      </p:sp>
      <p:sp>
        <p:nvSpPr>
          <p:cNvPr id="19" name="icon chip">
            <a:extLst>
              <a:ext uri="{C183D7F6-B498-43B3-948B-1728B52AA6E4}">
                <adec:decorative xmlns:adec="http://schemas.microsoft.com/office/drawing/2017/decorative" val="1"/>
              </a:ext>
            </a:extLst>
          </p:cNvPr>
          <p:cNvSpPr/>
          <p:nvPr/>
        </p:nvSpPr>
        <p:spPr>
          <a:xfrm>
            <a:off x="7397496" y="2532888"/>
            <a:ext cx="566928" cy="566928"/>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0" name="Image 3" descr="/agent/turn1/workspace/icons_proc/image-a4212de446f0d78d3f17bb1e07ab8183.png"/>
          <p:cNvPicPr>
            <a:picLocks noChangeAspect="1"/>
          </p:cNvPicPr>
          <p:nvPr/>
        </p:nvPicPr>
        <p:blipFill>
          <a:blip r:embed="rId7"/>
          <a:stretch>
            <a:fillRect/>
          </a:stretch>
        </p:blipFill>
        <p:spPr>
          <a:xfrm>
            <a:off x="7516551" y="2651943"/>
            <a:ext cx="328818" cy="328818"/>
          </a:xfrm>
          <a:prstGeom prst="rect">
            <a:avLst/>
          </a:prstGeom>
        </p:spPr>
      </p:pic>
      <p:sp>
        <p:nvSpPr>
          <p:cNvPr id="21" name="Text 15"/>
          <p:cNvSpPr/>
          <p:nvPr/>
        </p:nvSpPr>
        <p:spPr>
          <a:xfrm>
            <a:off x="6830568" y="3145536"/>
            <a:ext cx="1700784" cy="438912"/>
          </a:xfrm>
          <a:prstGeom prst="rect">
            <a:avLst/>
          </a:prstGeom>
          <a:noFill/>
          <a:ln/>
        </p:spPr>
        <p:txBody>
          <a:bodyPr wrap="square" lIns="0" tIns="0" rIns="0" bIns="0" rtlCol="0" anchor="t"/>
          <a:lstStyle/>
          <a:p>
            <a:pPr marL="0" indent="0" algn="ctr">
              <a:buNone/>
            </a:pPr>
            <a:r>
              <a:rPr lang="en-US" sz="1050" b="1" dirty="0">
                <a:solidFill>
                  <a:srgbClr val="FFFFFF"/>
                </a:solidFill>
                <a:latin typeface="Segoe UI Semibold" pitchFamily="34" charset="0"/>
                <a:ea typeface="Segoe UI Semibold" pitchFamily="34" charset="-122"/>
                <a:cs typeface="Segoe UI Semibold" pitchFamily="34" charset="-120"/>
              </a:rPr>
              <a:t>Review AI Governance Quarterly</a:t>
            </a:r>
            <a:endParaRPr lang="en-US" sz="1050" dirty="0"/>
          </a:p>
        </p:txBody>
      </p:sp>
      <p:sp>
        <p:nvSpPr>
          <p:cNvPr id="22" name="quote panel">
            <a:extLst>
              <a:ext uri="{C183D7F6-B498-43B3-948B-1728B52AA6E4}">
                <adec:decorative xmlns:adec="http://schemas.microsoft.com/office/drawing/2017/decorative" val="1"/>
              </a:ext>
            </a:extLst>
          </p:cNvPr>
          <p:cNvSpPr/>
          <p:nvPr/>
        </p:nvSpPr>
        <p:spPr>
          <a:xfrm>
            <a:off x="502920" y="3913632"/>
            <a:ext cx="8138160" cy="749808"/>
          </a:xfrm>
          <a:prstGeom prst="roundRect">
            <a:avLst>
              <a:gd name="adj" fmla="val 9756"/>
            </a:avLst>
          </a:prstGeom>
          <a:solidFill>
            <a:srgbClr val="F5F7FA"/>
          </a:solidFill>
          <a:ln/>
        </p:spPr>
        <p:txBody>
          <a:bodyPr/>
          <a:lstStyle/>
          <a:p>
            <a:endParaRPr lang="en-US"/>
          </a:p>
        </p:txBody>
      </p:sp>
      <p:sp>
        <p:nvSpPr>
          <p:cNvPr id="23" name="Text 17"/>
          <p:cNvSpPr/>
          <p:nvPr/>
        </p:nvSpPr>
        <p:spPr>
          <a:xfrm>
            <a:off x="822960" y="3913632"/>
            <a:ext cx="7498080" cy="749808"/>
          </a:xfrm>
          <a:prstGeom prst="rect">
            <a:avLst/>
          </a:prstGeom>
          <a:noFill/>
          <a:ln/>
        </p:spPr>
        <p:txBody>
          <a:bodyPr wrap="square" lIns="0" tIns="0" rIns="0" bIns="0" rtlCol="0" anchor="ctr"/>
          <a:lstStyle/>
          <a:p>
            <a:pPr marL="0" indent="0" algn="ctr">
              <a:buNone/>
            </a:pPr>
            <a:r>
              <a:rPr lang="en-US" sz="1300" b="1" i="1" dirty="0">
                <a:solidFill>
                  <a:srgbClr val="122E52"/>
                </a:solidFill>
                <a:latin typeface="Segoe UI" pitchFamily="34" charset="0"/>
                <a:ea typeface="Segoe UI" pitchFamily="34" charset="-122"/>
                <a:cs typeface="Segoe UI" pitchFamily="34" charset="-120"/>
              </a:rPr>
              <a:t>“The organizations that build trust in AI today will create sustainable competitive advantage tomorrow.”</a:t>
            </a:r>
            <a:endParaRPr lang="en-US" sz="1300" dirty="0"/>
          </a:p>
        </p:txBody>
      </p:sp>
      <p:sp>
        <p:nvSpPr>
          <p:cNvPr id="24" name="Text 18"/>
          <p:cNvSpPr/>
          <p:nvPr/>
        </p:nvSpPr>
        <p:spPr>
          <a:xfrm>
            <a:off x="502920" y="4828032"/>
            <a:ext cx="4572000" cy="219456"/>
          </a:xfrm>
          <a:prstGeom prst="rect">
            <a:avLst/>
          </a:prstGeom>
          <a:noFill/>
          <a:ln/>
        </p:spPr>
        <p:txBody>
          <a:bodyPr wrap="square" lIns="0" tIns="0" rIns="0" bIns="0" rtlCol="0" anchor="ctr"/>
          <a:lstStyle/>
          <a:p>
            <a:pPr marL="0" indent="0" algn="l">
              <a:buNone/>
            </a:pPr>
            <a:r>
              <a:rPr lang="en-US" sz="850" dirty="0">
                <a:solidFill>
                  <a:srgbClr val="6B7380"/>
                </a:solidFill>
                <a:latin typeface="Segoe UI" pitchFamily="34" charset="0"/>
                <a:ea typeface="Segoe UI" pitchFamily="34" charset="-122"/>
                <a:cs typeface="Segoe UI" pitchFamily="34" charset="-120"/>
              </a:rPr>
              <a:t>AI Governance Essentials</a:t>
            </a:r>
            <a:endParaRPr lang="en-US" sz="850" dirty="0"/>
          </a:p>
        </p:txBody>
      </p:sp>
      <p:sp>
        <p:nvSpPr>
          <p:cNvPr id="25" name="Text 19"/>
          <p:cNvSpPr/>
          <p:nvPr/>
        </p:nvSpPr>
        <p:spPr>
          <a:xfrm>
            <a:off x="5897880" y="4828032"/>
            <a:ext cx="2743200" cy="219456"/>
          </a:xfrm>
          <a:prstGeom prst="rect">
            <a:avLst/>
          </a:prstGeom>
          <a:noFill/>
          <a:ln/>
        </p:spPr>
        <p:txBody>
          <a:bodyPr wrap="square" lIns="0" tIns="0" rIns="0" bIns="0" rtlCol="0" anchor="ctr"/>
          <a:lstStyle/>
          <a:p>
            <a:pPr marL="0" indent="0" algn="r">
              <a:buNone/>
            </a:pPr>
            <a:r>
              <a:rPr lang="en-US" sz="850" dirty="0">
                <a:solidFill>
                  <a:srgbClr val="6B7380"/>
                </a:solidFill>
                <a:latin typeface="Segoe UI" pitchFamily="34" charset="0"/>
                <a:ea typeface="Segoe UI" pitchFamily="34" charset="-122"/>
                <a:cs typeface="Segoe UI" pitchFamily="34" charset="-120"/>
              </a:rPr>
              <a:t>Board Briefing  </a:t>
            </a:r>
            <a:r>
              <a:rPr lang="en-US" sz="850" b="1" dirty="0">
                <a:solidFill>
                  <a:srgbClr val="0B7A7A"/>
                </a:solidFill>
                <a:latin typeface="Segoe UI" pitchFamily="34" charset="0"/>
                <a:ea typeface="Segoe UI" pitchFamily="34" charset="-122"/>
                <a:cs typeface="Segoe UI" pitchFamily="34" charset="-120"/>
              </a:rPr>
              <a:t>12</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02920" y="384048"/>
            <a:ext cx="7955280" cy="219456"/>
          </a:xfrm>
          <a:prstGeom prst="rect">
            <a:avLst/>
          </a:prstGeom>
          <a:noFill/>
          <a:ln/>
        </p:spPr>
        <p:txBody>
          <a:bodyPr wrap="square" lIns="0" tIns="0" rIns="0" bIns="0" rtlCol="0" anchor="ctr"/>
          <a:lstStyle/>
          <a:p>
            <a:pPr marL="0" indent="0" algn="l">
              <a:buNone/>
            </a:pPr>
            <a:r>
              <a:rPr lang="en-US" sz="1100" b="1" kern="0" spc="300" dirty="0">
                <a:solidFill>
                  <a:srgbClr val="0B7A7A"/>
                </a:solidFill>
                <a:latin typeface="Segoe UI Semibold" pitchFamily="34" charset="0"/>
                <a:ea typeface="Segoe UI Semibold" pitchFamily="34" charset="-122"/>
                <a:cs typeface="Segoe UI Semibold" pitchFamily="34" charset="-120"/>
              </a:rPr>
              <a:t>WHY THIS MATTERS NOW</a:t>
            </a:r>
            <a:endParaRPr lang="en-US" sz="1100" dirty="0"/>
          </a:p>
        </p:txBody>
      </p:sp>
      <p:sp>
        <p:nvSpPr>
          <p:cNvPr id="3" name="Text 0"/>
          <p:cNvSpPr>
            <a:spLocks noGrp="1"/>
          </p:cNvSpPr>
          <p:nvPr>
            <p:ph type="title" idx="100" hasCustomPrompt="1"/>
          </p:nvPr>
        </p:nvSpPr>
        <p:spPr>
          <a:xfrm>
            <a:off x="502920" y="603504"/>
            <a:ext cx="7955280" cy="603504"/>
          </a:xfrm>
          <a:prstGeom prst="rect">
            <a:avLst/>
          </a:prstGeom>
          <a:noFill/>
          <a:ln/>
        </p:spPr>
        <p:txBody>
          <a:bodyPr wrap="square" lIns="0" tIns="0" rIns="0" bIns="0" rtlCol="0" anchor="ctr"/>
          <a:lstStyle/>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AI Is Now a Board-Level Issue</a:t>
            </a:r>
            <a:endParaRPr lang="en-US" sz="2600" dirty="0"/>
          </a:p>
        </p:txBody>
      </p:sp>
      <p:sp>
        <p:nvSpPr>
          <p:cNvPr id="4" name="Text 2"/>
          <p:cNvSpPr/>
          <p:nvPr/>
        </p:nvSpPr>
        <p:spPr>
          <a:xfrm>
            <a:off x="502920" y="1243584"/>
            <a:ext cx="8138160" cy="292608"/>
          </a:xfrm>
          <a:prstGeom prst="rect">
            <a:avLst/>
          </a:prstGeom>
          <a:noFill/>
          <a:ln/>
        </p:spPr>
        <p:txBody>
          <a:bodyPr wrap="square" lIns="0" tIns="0" rIns="0" bIns="0" rtlCol="0" anchor="ctr"/>
          <a:lstStyle/>
          <a:p>
            <a:pPr marL="0" indent="0">
              <a:buNone/>
            </a:pPr>
            <a:r>
              <a:rPr lang="en-US" sz="1400" dirty="0">
                <a:solidFill>
                  <a:srgbClr val="5A6472"/>
                </a:solidFill>
                <a:latin typeface="Segoe UI Light" pitchFamily="34" charset="0"/>
                <a:ea typeface="Segoe UI Light" pitchFamily="34" charset="-122"/>
                <a:cs typeface="Segoe UI Light" pitchFamily="34" charset="-120"/>
              </a:rPr>
              <a:t>AI adoption is accelerating faster than governance maturity.</a:t>
            </a:r>
            <a:endParaRPr lang="en-US" sz="1400" dirty="0"/>
          </a:p>
        </p:txBody>
      </p:sp>
      <p:sp>
        <p:nvSpPr>
          <p:cNvPr id="5" name="opportunity panel">
            <a:extLst>
              <a:ext uri="{C183D7F6-B498-43B3-948B-1728B52AA6E4}">
                <adec:decorative xmlns:adec="http://schemas.microsoft.com/office/drawing/2017/decorative" val="1"/>
              </a:ext>
            </a:extLst>
          </p:cNvPr>
          <p:cNvSpPr/>
          <p:nvPr/>
        </p:nvSpPr>
        <p:spPr>
          <a:xfrm>
            <a:off x="502920" y="1664208"/>
            <a:ext cx="3950208" cy="2487168"/>
          </a:xfrm>
          <a:prstGeom prst="roundRect">
            <a:avLst>
              <a:gd name="adj" fmla="val 3309"/>
            </a:avLst>
          </a:prstGeom>
          <a:solidFill>
            <a:srgbClr val="F5F7FA"/>
          </a:solidFill>
          <a:ln/>
          <a:effectLst>
            <a:outerShdw blurRad="63500" dist="25400" dir="5400000" algn="bl" rotWithShape="0">
              <a:srgbClr val="0B1F3A">
                <a:alpha val="12000"/>
              </a:srgbClr>
            </a:outerShdw>
          </a:effectLst>
        </p:spPr>
        <p:txBody>
          <a:bodyPr/>
          <a:lstStyle/>
          <a:p>
            <a:endParaRPr lang="en-US"/>
          </a:p>
        </p:txBody>
      </p:sp>
      <p:sp>
        <p:nvSpPr>
          <p:cNvPr id="6" name="Text 4"/>
          <p:cNvSpPr/>
          <p:nvPr/>
        </p:nvSpPr>
        <p:spPr>
          <a:xfrm>
            <a:off x="777240" y="1847088"/>
            <a:ext cx="3401568" cy="274320"/>
          </a:xfrm>
          <a:prstGeom prst="rect">
            <a:avLst/>
          </a:prstGeom>
          <a:noFill/>
          <a:ln/>
        </p:spPr>
        <p:txBody>
          <a:bodyPr wrap="square" lIns="0" tIns="0" rIns="0" bIns="0" rtlCol="0" anchor="ctr"/>
          <a:lstStyle/>
          <a:p>
            <a:pPr marL="0" indent="0">
              <a:buNone/>
            </a:pPr>
            <a:r>
              <a:rPr lang="en-US" sz="1300" b="1" kern="0" spc="200" dirty="0">
                <a:solidFill>
                  <a:srgbClr val="0B7A7A"/>
                </a:solidFill>
                <a:latin typeface="Segoe UI Semibold" pitchFamily="34" charset="0"/>
                <a:ea typeface="Segoe UI Semibold" pitchFamily="34" charset="-122"/>
                <a:cs typeface="Segoe UI Semibold" pitchFamily="34" charset="-120"/>
              </a:rPr>
              <a:t>BUSINESS OPPORTUNITY</a:t>
            </a:r>
            <a:endParaRPr lang="en-US" sz="1300" dirty="0"/>
          </a:p>
        </p:txBody>
      </p:sp>
      <p:sp>
        <p:nvSpPr>
          <p:cNvPr id="7" name="icon chip">
            <a:extLst>
              <a:ext uri="{C183D7F6-B498-43B3-948B-1728B52AA6E4}">
                <adec:decorative xmlns:adec="http://schemas.microsoft.com/office/drawing/2017/decorative" val="1"/>
              </a:ext>
            </a:extLst>
          </p:cNvPr>
          <p:cNvSpPr/>
          <p:nvPr/>
        </p:nvSpPr>
        <p:spPr>
          <a:xfrm>
            <a:off x="585216" y="2276856"/>
            <a:ext cx="566928" cy="566928"/>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8" name="Image 0" descr="/agent/turn1/workspace/icons_proc/image-21db75278d6b45b9c9842ca23396a448.png"/>
          <p:cNvPicPr>
            <a:picLocks noChangeAspect="1"/>
          </p:cNvPicPr>
          <p:nvPr/>
        </p:nvPicPr>
        <p:blipFill>
          <a:blip r:embed="rId3"/>
          <a:stretch>
            <a:fillRect/>
          </a:stretch>
        </p:blipFill>
        <p:spPr>
          <a:xfrm>
            <a:off x="704271" y="2395911"/>
            <a:ext cx="328818" cy="328818"/>
          </a:xfrm>
          <a:prstGeom prst="rect">
            <a:avLst/>
          </a:prstGeom>
        </p:spPr>
      </p:pic>
      <p:sp>
        <p:nvSpPr>
          <p:cNvPr id="9" name="Text 6"/>
          <p:cNvSpPr/>
          <p:nvPr/>
        </p:nvSpPr>
        <p:spPr>
          <a:xfrm>
            <a:off x="1234440" y="2258568"/>
            <a:ext cx="1170432" cy="603504"/>
          </a:xfrm>
          <a:prstGeom prst="rect">
            <a:avLst/>
          </a:prstGeom>
          <a:noFill/>
          <a:ln/>
        </p:spPr>
        <p:txBody>
          <a:bodyPr wrap="square" lIns="0" tIns="0" rIns="0" bIns="0" rtlCol="0" anchor="ctr"/>
          <a:lstStyle/>
          <a:p>
            <a:pPr marL="0" indent="0" algn="l">
              <a:buNone/>
            </a:pPr>
            <a:r>
              <a:rPr lang="en-US" sz="1050" b="1" dirty="0">
                <a:solidFill>
                  <a:srgbClr val="0B1F3A"/>
                </a:solidFill>
                <a:latin typeface="Segoe UI" pitchFamily="34" charset="0"/>
                <a:ea typeface="Segoe UI" pitchFamily="34" charset="-122"/>
                <a:cs typeface="Segoe UI" pitchFamily="34" charset="-120"/>
              </a:rPr>
              <a:t>Growth</a:t>
            </a:r>
            <a:endParaRPr lang="en-US" sz="1050" dirty="0"/>
          </a:p>
        </p:txBody>
      </p:sp>
      <p:sp>
        <p:nvSpPr>
          <p:cNvPr id="10" name="icon chip">
            <a:extLst>
              <a:ext uri="{C183D7F6-B498-43B3-948B-1728B52AA6E4}">
                <adec:decorative xmlns:adec="http://schemas.microsoft.com/office/drawing/2017/decorative" val="1"/>
              </a:ext>
            </a:extLst>
          </p:cNvPr>
          <p:cNvSpPr/>
          <p:nvPr/>
        </p:nvSpPr>
        <p:spPr>
          <a:xfrm>
            <a:off x="2551176" y="2276856"/>
            <a:ext cx="566928" cy="566928"/>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11" name="Image 1" descr="/agent/turn1/workspace/icons_proc/image-607fa000ee6794879b91c74e9eebfc65.png"/>
          <p:cNvPicPr>
            <a:picLocks noChangeAspect="1"/>
          </p:cNvPicPr>
          <p:nvPr/>
        </p:nvPicPr>
        <p:blipFill>
          <a:blip r:embed="rId4"/>
          <a:stretch>
            <a:fillRect/>
          </a:stretch>
        </p:blipFill>
        <p:spPr>
          <a:xfrm>
            <a:off x="2670231" y="2395911"/>
            <a:ext cx="328818" cy="328818"/>
          </a:xfrm>
          <a:prstGeom prst="rect">
            <a:avLst/>
          </a:prstGeom>
        </p:spPr>
      </p:pic>
      <p:sp>
        <p:nvSpPr>
          <p:cNvPr id="12" name="Text 8"/>
          <p:cNvSpPr/>
          <p:nvPr/>
        </p:nvSpPr>
        <p:spPr>
          <a:xfrm>
            <a:off x="3200400" y="2258568"/>
            <a:ext cx="1188720" cy="603504"/>
          </a:xfrm>
          <a:prstGeom prst="rect">
            <a:avLst/>
          </a:prstGeom>
          <a:noFill/>
          <a:ln/>
        </p:spPr>
        <p:txBody>
          <a:bodyPr wrap="square" lIns="0" tIns="0" rIns="0" bIns="0" rtlCol="0" anchor="ctr"/>
          <a:lstStyle/>
          <a:p>
            <a:pPr marL="0" indent="0" algn="l">
              <a:buNone/>
            </a:pPr>
            <a:r>
              <a:rPr lang="en-US" sz="1050" b="1" dirty="0">
                <a:solidFill>
                  <a:srgbClr val="0B1F3A"/>
                </a:solidFill>
                <a:latin typeface="Segoe UI" pitchFamily="34" charset="0"/>
                <a:ea typeface="Segoe UI" pitchFamily="34" charset="-122"/>
                <a:cs typeface="Segoe UI" pitchFamily="34" charset="-120"/>
              </a:rPr>
              <a:t>Productivity</a:t>
            </a:r>
            <a:endParaRPr lang="en-US" sz="1050" dirty="0"/>
          </a:p>
        </p:txBody>
      </p:sp>
      <p:sp>
        <p:nvSpPr>
          <p:cNvPr id="13" name="icon chip">
            <a:extLst>
              <a:ext uri="{C183D7F6-B498-43B3-948B-1728B52AA6E4}">
                <adec:decorative xmlns:adec="http://schemas.microsoft.com/office/drawing/2017/decorative" val="1"/>
              </a:ext>
            </a:extLst>
          </p:cNvPr>
          <p:cNvSpPr/>
          <p:nvPr/>
        </p:nvSpPr>
        <p:spPr>
          <a:xfrm>
            <a:off x="585216" y="3191256"/>
            <a:ext cx="566928" cy="566928"/>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14" name="Image 2" descr="/agent/turn1/workspace/icons_proc/image-081c181e286547d5a54d5e0ad0aff7d8.png"/>
          <p:cNvPicPr>
            <a:picLocks noChangeAspect="1"/>
          </p:cNvPicPr>
          <p:nvPr/>
        </p:nvPicPr>
        <p:blipFill>
          <a:blip r:embed="rId5"/>
          <a:stretch>
            <a:fillRect/>
          </a:stretch>
        </p:blipFill>
        <p:spPr>
          <a:xfrm>
            <a:off x="704271" y="3310311"/>
            <a:ext cx="328818" cy="328818"/>
          </a:xfrm>
          <a:prstGeom prst="rect">
            <a:avLst/>
          </a:prstGeom>
        </p:spPr>
      </p:pic>
      <p:sp>
        <p:nvSpPr>
          <p:cNvPr id="15" name="Text 10"/>
          <p:cNvSpPr/>
          <p:nvPr/>
        </p:nvSpPr>
        <p:spPr>
          <a:xfrm>
            <a:off x="1234440" y="3172968"/>
            <a:ext cx="1170432" cy="603504"/>
          </a:xfrm>
          <a:prstGeom prst="rect">
            <a:avLst/>
          </a:prstGeom>
          <a:noFill/>
          <a:ln/>
        </p:spPr>
        <p:txBody>
          <a:bodyPr wrap="square" lIns="0" tIns="0" rIns="0" bIns="0" rtlCol="0" anchor="ctr"/>
          <a:lstStyle/>
          <a:p>
            <a:pPr marL="0" indent="0" algn="l">
              <a:buNone/>
            </a:pPr>
            <a:r>
              <a:rPr lang="en-US" sz="1050" b="1" dirty="0">
                <a:solidFill>
                  <a:srgbClr val="0B1F3A"/>
                </a:solidFill>
                <a:latin typeface="Segoe UI" pitchFamily="34" charset="0"/>
                <a:ea typeface="Segoe UI" pitchFamily="34" charset="-122"/>
                <a:cs typeface="Segoe UI" pitchFamily="34" charset="-120"/>
              </a:rPr>
              <a:t>Innovation</a:t>
            </a:r>
            <a:endParaRPr lang="en-US" sz="1050" dirty="0"/>
          </a:p>
        </p:txBody>
      </p:sp>
      <p:sp>
        <p:nvSpPr>
          <p:cNvPr id="16" name="icon chip">
            <a:extLst>
              <a:ext uri="{C183D7F6-B498-43B3-948B-1728B52AA6E4}">
                <adec:decorative xmlns:adec="http://schemas.microsoft.com/office/drawing/2017/decorative" val="1"/>
              </a:ext>
            </a:extLst>
          </p:cNvPr>
          <p:cNvSpPr/>
          <p:nvPr/>
        </p:nvSpPr>
        <p:spPr>
          <a:xfrm>
            <a:off x="2551176" y="3191256"/>
            <a:ext cx="566928" cy="566928"/>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17" name="Image 3" descr="/agent/turn1/workspace/icons_proc/image-b3373dbb9e6f7e82b8b86eee71d65366.png"/>
          <p:cNvPicPr>
            <a:picLocks noChangeAspect="1"/>
          </p:cNvPicPr>
          <p:nvPr/>
        </p:nvPicPr>
        <p:blipFill>
          <a:blip r:embed="rId6"/>
          <a:stretch>
            <a:fillRect/>
          </a:stretch>
        </p:blipFill>
        <p:spPr>
          <a:xfrm>
            <a:off x="2670231" y="3310311"/>
            <a:ext cx="328818" cy="328818"/>
          </a:xfrm>
          <a:prstGeom prst="rect">
            <a:avLst/>
          </a:prstGeom>
        </p:spPr>
      </p:pic>
      <p:sp>
        <p:nvSpPr>
          <p:cNvPr id="18" name="Text 12"/>
          <p:cNvSpPr/>
          <p:nvPr/>
        </p:nvSpPr>
        <p:spPr>
          <a:xfrm>
            <a:off x="3200400" y="3172968"/>
            <a:ext cx="1188720" cy="603504"/>
          </a:xfrm>
          <a:prstGeom prst="rect">
            <a:avLst/>
          </a:prstGeom>
          <a:noFill/>
          <a:ln/>
        </p:spPr>
        <p:txBody>
          <a:bodyPr wrap="square" lIns="0" tIns="0" rIns="0" bIns="0" rtlCol="0" anchor="ctr"/>
          <a:lstStyle/>
          <a:p>
            <a:pPr marL="0" indent="0" algn="l">
              <a:buNone/>
            </a:pPr>
            <a:r>
              <a:rPr lang="en-US" sz="1050" b="1" dirty="0">
                <a:solidFill>
                  <a:srgbClr val="0B1F3A"/>
                </a:solidFill>
                <a:latin typeface="Segoe UI" pitchFamily="34" charset="0"/>
                <a:ea typeface="Segoe UI" pitchFamily="34" charset="-122"/>
                <a:cs typeface="Segoe UI" pitchFamily="34" charset="-120"/>
              </a:rPr>
              <a:t>Customer Experience</a:t>
            </a:r>
            <a:endParaRPr lang="en-US" sz="1050" dirty="0"/>
          </a:p>
        </p:txBody>
      </p:sp>
      <p:sp>
        <p:nvSpPr>
          <p:cNvPr id="19" name="risk panel">
            <a:extLst>
              <a:ext uri="{C183D7F6-B498-43B3-948B-1728B52AA6E4}">
                <adec:decorative xmlns:adec="http://schemas.microsoft.com/office/drawing/2017/decorative" val="1"/>
              </a:ext>
            </a:extLst>
          </p:cNvPr>
          <p:cNvSpPr/>
          <p:nvPr/>
        </p:nvSpPr>
        <p:spPr>
          <a:xfrm>
            <a:off x="4690872" y="1664208"/>
            <a:ext cx="3950208" cy="2487168"/>
          </a:xfrm>
          <a:prstGeom prst="roundRect">
            <a:avLst>
              <a:gd name="adj" fmla="val 3309"/>
            </a:avLst>
          </a:prstGeom>
          <a:solidFill>
            <a:srgbClr val="0B1F3A"/>
          </a:solidFill>
          <a:ln/>
          <a:effectLst>
            <a:outerShdw blurRad="114300" dist="38100" dir="5400000" algn="bl" rotWithShape="0">
              <a:srgbClr val="0B1F3A">
                <a:alpha val="16000"/>
              </a:srgbClr>
            </a:outerShdw>
          </a:effectLst>
        </p:spPr>
        <p:txBody>
          <a:bodyPr/>
          <a:lstStyle/>
          <a:p>
            <a:endParaRPr lang="en-US"/>
          </a:p>
        </p:txBody>
      </p:sp>
      <p:sp>
        <p:nvSpPr>
          <p:cNvPr id="20" name="Text 14"/>
          <p:cNvSpPr/>
          <p:nvPr/>
        </p:nvSpPr>
        <p:spPr>
          <a:xfrm>
            <a:off x="4965192" y="1847088"/>
            <a:ext cx="3401568" cy="274320"/>
          </a:xfrm>
          <a:prstGeom prst="rect">
            <a:avLst/>
          </a:prstGeom>
          <a:noFill/>
          <a:ln/>
        </p:spPr>
        <p:txBody>
          <a:bodyPr wrap="square" lIns="0" tIns="0" rIns="0" bIns="0" rtlCol="0" anchor="ctr"/>
          <a:lstStyle/>
          <a:p>
            <a:pPr marL="0" indent="0">
              <a:buNone/>
            </a:pPr>
            <a:r>
              <a:rPr lang="en-US" sz="1300" b="1" kern="0" spc="200" dirty="0">
                <a:solidFill>
                  <a:srgbClr val="6FE3E3"/>
                </a:solidFill>
                <a:latin typeface="Segoe UI Semibold" pitchFamily="34" charset="0"/>
                <a:ea typeface="Segoe UI Semibold" pitchFamily="34" charset="-122"/>
                <a:cs typeface="Segoe UI Semibold" pitchFamily="34" charset="-120"/>
              </a:rPr>
              <a:t>ENTERPRISE RISK</a:t>
            </a:r>
            <a:endParaRPr lang="en-US" sz="1300" dirty="0"/>
          </a:p>
        </p:txBody>
      </p:sp>
      <p:sp>
        <p:nvSpPr>
          <p:cNvPr id="21" name="icon chip">
            <a:extLst>
              <a:ext uri="{C183D7F6-B498-43B3-948B-1728B52AA6E4}">
                <adec:decorative xmlns:adec="http://schemas.microsoft.com/office/drawing/2017/decorative" val="1"/>
              </a:ext>
            </a:extLst>
          </p:cNvPr>
          <p:cNvSpPr/>
          <p:nvPr/>
        </p:nvSpPr>
        <p:spPr>
          <a:xfrm>
            <a:off x="5206594" y="2286000"/>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2" name="Image 4" descr="/agent/turn1/workspace/icons_proc/image-1e5181a89308b2c860dbec7fa99eb611.png"/>
          <p:cNvPicPr>
            <a:picLocks noChangeAspect="1"/>
          </p:cNvPicPr>
          <p:nvPr/>
        </p:nvPicPr>
        <p:blipFill>
          <a:blip r:embed="rId7"/>
          <a:stretch>
            <a:fillRect/>
          </a:stretch>
        </p:blipFill>
        <p:spPr>
          <a:xfrm>
            <a:off x="5321808" y="2401214"/>
            <a:ext cx="318211" cy="318211"/>
          </a:xfrm>
          <a:prstGeom prst="rect">
            <a:avLst/>
          </a:prstGeom>
        </p:spPr>
      </p:pic>
      <p:sp>
        <p:nvSpPr>
          <p:cNvPr id="23" name="Text 16"/>
          <p:cNvSpPr/>
          <p:nvPr/>
        </p:nvSpPr>
        <p:spPr>
          <a:xfrm>
            <a:off x="4657954" y="2926080"/>
            <a:ext cx="1645920" cy="365760"/>
          </a:xfrm>
          <a:prstGeom prst="rect">
            <a:avLst/>
          </a:prstGeom>
          <a:noFill/>
          <a:ln/>
        </p:spPr>
        <p:txBody>
          <a:bodyPr wrap="square" lIns="0" tIns="0" rIns="0" bIns="0" rtlCol="0" anchor="t"/>
          <a:lstStyle/>
          <a:p>
            <a:pPr marL="0" indent="0" algn="ctr">
              <a:buNone/>
            </a:pPr>
            <a:r>
              <a:rPr lang="en-US" sz="900" dirty="0">
                <a:solidFill>
                  <a:srgbClr val="FFFFFF"/>
                </a:solidFill>
                <a:latin typeface="Segoe UI" pitchFamily="34" charset="0"/>
                <a:ea typeface="Segoe UI" pitchFamily="34" charset="-122"/>
                <a:cs typeface="Segoe UI" pitchFamily="34" charset="-120"/>
              </a:rPr>
              <a:t>Cybersecurity</a:t>
            </a:r>
            <a:endParaRPr lang="en-US" sz="900" dirty="0"/>
          </a:p>
        </p:txBody>
      </p:sp>
      <p:sp>
        <p:nvSpPr>
          <p:cNvPr id="24" name="icon chip">
            <a:extLst>
              <a:ext uri="{C183D7F6-B498-43B3-948B-1728B52AA6E4}">
                <adec:decorative xmlns:adec="http://schemas.microsoft.com/office/drawing/2017/decorative" val="1"/>
              </a:ext>
            </a:extLst>
          </p:cNvPr>
          <p:cNvSpPr/>
          <p:nvPr/>
        </p:nvSpPr>
        <p:spPr>
          <a:xfrm>
            <a:off x="6391656" y="2286000"/>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5" name="Image 5" descr="/agent/turn1/workspace/icons_proc/image-e47baf5c13334e79ba42d417e0a68299.png"/>
          <p:cNvPicPr>
            <a:picLocks noChangeAspect="1"/>
          </p:cNvPicPr>
          <p:nvPr/>
        </p:nvPicPr>
        <p:blipFill>
          <a:blip r:embed="rId8"/>
          <a:stretch>
            <a:fillRect/>
          </a:stretch>
        </p:blipFill>
        <p:spPr>
          <a:xfrm>
            <a:off x="6506870" y="2401214"/>
            <a:ext cx="318211" cy="318211"/>
          </a:xfrm>
          <a:prstGeom prst="rect">
            <a:avLst/>
          </a:prstGeom>
        </p:spPr>
      </p:pic>
      <p:sp>
        <p:nvSpPr>
          <p:cNvPr id="26" name="Text 18"/>
          <p:cNvSpPr/>
          <p:nvPr/>
        </p:nvSpPr>
        <p:spPr>
          <a:xfrm>
            <a:off x="5843016" y="2926080"/>
            <a:ext cx="1645920" cy="365760"/>
          </a:xfrm>
          <a:prstGeom prst="rect">
            <a:avLst/>
          </a:prstGeom>
          <a:noFill/>
          <a:ln/>
        </p:spPr>
        <p:txBody>
          <a:bodyPr wrap="square" lIns="0" tIns="0" rIns="0" bIns="0" rtlCol="0" anchor="t"/>
          <a:lstStyle/>
          <a:p>
            <a:pPr marL="0" indent="0" algn="ctr">
              <a:buNone/>
            </a:pPr>
            <a:r>
              <a:rPr lang="en-US" sz="900" dirty="0">
                <a:solidFill>
                  <a:srgbClr val="FFFFFF"/>
                </a:solidFill>
                <a:latin typeface="Segoe UI" pitchFamily="34" charset="0"/>
                <a:ea typeface="Segoe UI" pitchFamily="34" charset="-122"/>
                <a:cs typeface="Segoe UI" pitchFamily="34" charset="-120"/>
              </a:rPr>
              <a:t>Privacy</a:t>
            </a:r>
            <a:endParaRPr lang="en-US" sz="900" dirty="0"/>
          </a:p>
        </p:txBody>
      </p:sp>
      <p:sp>
        <p:nvSpPr>
          <p:cNvPr id="27" name="icon chip">
            <a:extLst>
              <a:ext uri="{C183D7F6-B498-43B3-948B-1728B52AA6E4}">
                <adec:decorative xmlns:adec="http://schemas.microsoft.com/office/drawing/2017/decorative" val="1"/>
              </a:ext>
            </a:extLst>
          </p:cNvPr>
          <p:cNvSpPr/>
          <p:nvPr/>
        </p:nvSpPr>
        <p:spPr>
          <a:xfrm>
            <a:off x="7576718" y="2286000"/>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8" name="Image 6" descr="/agent/turn1/workspace/icons_proc/image-0fe8c5c8faeca44f43bcb31dcac0d944.png"/>
          <p:cNvPicPr>
            <a:picLocks noChangeAspect="1"/>
          </p:cNvPicPr>
          <p:nvPr/>
        </p:nvPicPr>
        <p:blipFill>
          <a:blip r:embed="rId9"/>
          <a:stretch>
            <a:fillRect/>
          </a:stretch>
        </p:blipFill>
        <p:spPr>
          <a:xfrm>
            <a:off x="7691933" y="2401214"/>
            <a:ext cx="318211" cy="318211"/>
          </a:xfrm>
          <a:prstGeom prst="rect">
            <a:avLst/>
          </a:prstGeom>
        </p:spPr>
      </p:pic>
      <p:sp>
        <p:nvSpPr>
          <p:cNvPr id="29" name="Text 20"/>
          <p:cNvSpPr/>
          <p:nvPr/>
        </p:nvSpPr>
        <p:spPr>
          <a:xfrm>
            <a:off x="7028078" y="2926080"/>
            <a:ext cx="1645920" cy="365760"/>
          </a:xfrm>
          <a:prstGeom prst="rect">
            <a:avLst/>
          </a:prstGeom>
          <a:noFill/>
          <a:ln/>
        </p:spPr>
        <p:txBody>
          <a:bodyPr wrap="square" lIns="0" tIns="0" rIns="0" bIns="0" rtlCol="0" anchor="t"/>
          <a:lstStyle/>
          <a:p>
            <a:pPr marL="0" indent="0" algn="ctr">
              <a:buNone/>
            </a:pPr>
            <a:r>
              <a:rPr lang="en-US" sz="900" dirty="0">
                <a:solidFill>
                  <a:srgbClr val="FFFFFF"/>
                </a:solidFill>
                <a:latin typeface="Segoe UI" pitchFamily="34" charset="0"/>
                <a:ea typeface="Segoe UI" pitchFamily="34" charset="-122"/>
                <a:cs typeface="Segoe UI" pitchFamily="34" charset="-120"/>
              </a:rPr>
              <a:t>Compliance</a:t>
            </a:r>
            <a:endParaRPr lang="en-US" sz="900" dirty="0"/>
          </a:p>
        </p:txBody>
      </p:sp>
      <p:sp>
        <p:nvSpPr>
          <p:cNvPr id="30" name="icon chip">
            <a:extLst>
              <a:ext uri="{C183D7F6-B498-43B3-948B-1728B52AA6E4}">
                <adec:decorative xmlns:adec="http://schemas.microsoft.com/office/drawing/2017/decorative" val="1"/>
              </a:ext>
            </a:extLst>
          </p:cNvPr>
          <p:cNvSpPr/>
          <p:nvPr/>
        </p:nvSpPr>
        <p:spPr>
          <a:xfrm>
            <a:off x="5799125" y="3090672"/>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31" name="Image 7" descr="/agent/turn1/workspace/icons_proc/image-5765f3882d0770d910e4360f73b42867.png"/>
          <p:cNvPicPr>
            <a:picLocks noChangeAspect="1"/>
          </p:cNvPicPr>
          <p:nvPr/>
        </p:nvPicPr>
        <p:blipFill>
          <a:blip r:embed="rId10"/>
          <a:stretch>
            <a:fillRect/>
          </a:stretch>
        </p:blipFill>
        <p:spPr>
          <a:xfrm>
            <a:off x="5914339" y="3205886"/>
            <a:ext cx="318211" cy="318211"/>
          </a:xfrm>
          <a:prstGeom prst="rect">
            <a:avLst/>
          </a:prstGeom>
        </p:spPr>
      </p:pic>
      <p:sp>
        <p:nvSpPr>
          <p:cNvPr id="32" name="Text 22"/>
          <p:cNvSpPr/>
          <p:nvPr/>
        </p:nvSpPr>
        <p:spPr>
          <a:xfrm>
            <a:off x="5250485" y="3730752"/>
            <a:ext cx="1645920" cy="365760"/>
          </a:xfrm>
          <a:prstGeom prst="rect">
            <a:avLst/>
          </a:prstGeom>
          <a:noFill/>
          <a:ln/>
        </p:spPr>
        <p:txBody>
          <a:bodyPr wrap="square" lIns="0" tIns="0" rIns="0" bIns="0" rtlCol="0" anchor="t"/>
          <a:lstStyle/>
          <a:p>
            <a:pPr marL="0" indent="0" algn="ctr">
              <a:buNone/>
            </a:pPr>
            <a:r>
              <a:rPr lang="en-US" sz="900" dirty="0">
                <a:solidFill>
                  <a:srgbClr val="FFFFFF"/>
                </a:solidFill>
                <a:latin typeface="Segoe UI" pitchFamily="34" charset="0"/>
                <a:ea typeface="Segoe UI" pitchFamily="34" charset="-122"/>
                <a:cs typeface="Segoe UI" pitchFamily="34" charset="-120"/>
              </a:rPr>
              <a:t>Reputation</a:t>
            </a:r>
            <a:endParaRPr lang="en-US" sz="900" dirty="0"/>
          </a:p>
        </p:txBody>
      </p:sp>
      <p:sp>
        <p:nvSpPr>
          <p:cNvPr id="33" name="icon chip">
            <a:extLst>
              <a:ext uri="{C183D7F6-B498-43B3-948B-1728B52AA6E4}">
                <adec:decorative xmlns:adec="http://schemas.microsoft.com/office/drawing/2017/decorative" val="1"/>
              </a:ext>
            </a:extLst>
          </p:cNvPr>
          <p:cNvSpPr/>
          <p:nvPr/>
        </p:nvSpPr>
        <p:spPr>
          <a:xfrm>
            <a:off x="6984187" y="3090672"/>
            <a:ext cx="548640" cy="548640"/>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34" name="Image 8" descr="/agent/turn1/workspace/icons_proc/image-089bf5a70360005f8c94266fc7b3feb8.png"/>
          <p:cNvPicPr>
            <a:picLocks noChangeAspect="1"/>
          </p:cNvPicPr>
          <p:nvPr/>
        </p:nvPicPr>
        <p:blipFill>
          <a:blip r:embed="rId11"/>
          <a:stretch>
            <a:fillRect/>
          </a:stretch>
        </p:blipFill>
        <p:spPr>
          <a:xfrm>
            <a:off x="7099402" y="3205886"/>
            <a:ext cx="318211" cy="318211"/>
          </a:xfrm>
          <a:prstGeom prst="rect">
            <a:avLst/>
          </a:prstGeom>
        </p:spPr>
      </p:pic>
      <p:sp>
        <p:nvSpPr>
          <p:cNvPr id="35" name="Text 24"/>
          <p:cNvSpPr/>
          <p:nvPr/>
        </p:nvSpPr>
        <p:spPr>
          <a:xfrm>
            <a:off x="6435547" y="3730752"/>
            <a:ext cx="1645920" cy="365760"/>
          </a:xfrm>
          <a:prstGeom prst="rect">
            <a:avLst/>
          </a:prstGeom>
          <a:noFill/>
          <a:ln/>
        </p:spPr>
        <p:txBody>
          <a:bodyPr wrap="square" lIns="0" tIns="0" rIns="0" bIns="0" rtlCol="0" anchor="t"/>
          <a:lstStyle/>
          <a:p>
            <a:pPr marL="0" indent="0" algn="ctr">
              <a:buNone/>
            </a:pPr>
            <a:r>
              <a:rPr lang="en-US" sz="900" dirty="0">
                <a:solidFill>
                  <a:srgbClr val="FFFFFF"/>
                </a:solidFill>
                <a:latin typeface="Segoe UI" pitchFamily="34" charset="0"/>
                <a:ea typeface="Segoe UI" pitchFamily="34" charset="-122"/>
                <a:cs typeface="Segoe UI" pitchFamily="34" charset="-120"/>
              </a:rPr>
              <a:t>Bias</a:t>
            </a:r>
            <a:endParaRPr lang="en-US" sz="900" dirty="0"/>
          </a:p>
        </p:txBody>
      </p:sp>
      <p:sp>
        <p:nvSpPr>
          <p:cNvPr id="36" name="takeaway banner">
            <a:extLst>
              <a:ext uri="{C183D7F6-B498-43B3-948B-1728B52AA6E4}">
                <adec:decorative xmlns:adec="http://schemas.microsoft.com/office/drawing/2017/decorative" val="1"/>
              </a:ext>
            </a:extLst>
          </p:cNvPr>
          <p:cNvSpPr/>
          <p:nvPr/>
        </p:nvSpPr>
        <p:spPr>
          <a:xfrm>
            <a:off x="502920" y="4315968"/>
            <a:ext cx="8138160" cy="457200"/>
          </a:xfrm>
          <a:prstGeom prst="roundRect">
            <a:avLst>
              <a:gd name="adj" fmla="val 12000"/>
            </a:avLst>
          </a:prstGeom>
          <a:solidFill>
            <a:srgbClr val="0B7A7A"/>
          </a:solidFill>
          <a:ln/>
        </p:spPr>
        <p:txBody>
          <a:bodyPr/>
          <a:lstStyle/>
          <a:p>
            <a:endParaRPr lang="en-US"/>
          </a:p>
        </p:txBody>
      </p:sp>
      <p:sp>
        <p:nvSpPr>
          <p:cNvPr id="37" name="Text 26"/>
          <p:cNvSpPr/>
          <p:nvPr/>
        </p:nvSpPr>
        <p:spPr>
          <a:xfrm>
            <a:off x="685800" y="4315968"/>
            <a:ext cx="7772400" cy="457200"/>
          </a:xfrm>
          <a:prstGeom prst="rect">
            <a:avLst/>
          </a:prstGeom>
          <a:noFill/>
          <a:ln/>
        </p:spPr>
        <p:txBody>
          <a:bodyPr wrap="square" lIns="0" tIns="0" rIns="0" bIns="0" rtlCol="0" anchor="ctr"/>
          <a:lstStyle/>
          <a:p>
            <a:pPr marL="0" indent="0" algn="ctr">
              <a:buNone/>
            </a:pPr>
            <a:r>
              <a:rPr lang="en-US" sz="1300" b="1" i="1" dirty="0">
                <a:solidFill>
                  <a:srgbClr val="FFFFFF"/>
                </a:solidFill>
                <a:latin typeface="Segoe UI Semibold" pitchFamily="34" charset="0"/>
                <a:ea typeface="Segoe UI Semibold" pitchFamily="34" charset="-122"/>
                <a:cs typeface="Segoe UI Semibold" pitchFamily="34" charset="-120"/>
              </a:rPr>
              <a:t>The organizations that govern AI well will innovate with greater confidence.</a:t>
            </a:r>
            <a:endParaRPr lang="en-US" sz="1300" dirty="0"/>
          </a:p>
        </p:txBody>
      </p:sp>
      <p:sp>
        <p:nvSpPr>
          <p:cNvPr id="38" name="Text 27"/>
          <p:cNvSpPr/>
          <p:nvPr/>
        </p:nvSpPr>
        <p:spPr>
          <a:xfrm>
            <a:off x="502920" y="4828032"/>
            <a:ext cx="4572000" cy="219456"/>
          </a:xfrm>
          <a:prstGeom prst="rect">
            <a:avLst/>
          </a:prstGeom>
          <a:noFill/>
          <a:ln/>
        </p:spPr>
        <p:txBody>
          <a:bodyPr wrap="square" lIns="0" tIns="0" rIns="0" bIns="0" rtlCol="0" anchor="ctr"/>
          <a:lstStyle/>
          <a:p>
            <a:pPr marL="0" indent="0" algn="l">
              <a:buNone/>
            </a:pPr>
            <a:r>
              <a:rPr lang="en-US" sz="850" dirty="0">
                <a:solidFill>
                  <a:srgbClr val="6B7380"/>
                </a:solidFill>
                <a:latin typeface="Segoe UI" pitchFamily="34" charset="0"/>
                <a:ea typeface="Segoe UI" pitchFamily="34" charset="-122"/>
                <a:cs typeface="Segoe UI" pitchFamily="34" charset="-120"/>
              </a:rPr>
              <a:t>AI Governance Essentials</a:t>
            </a:r>
            <a:endParaRPr lang="en-US" sz="850" dirty="0"/>
          </a:p>
        </p:txBody>
      </p:sp>
      <p:sp>
        <p:nvSpPr>
          <p:cNvPr id="39" name="Text 28"/>
          <p:cNvSpPr/>
          <p:nvPr/>
        </p:nvSpPr>
        <p:spPr>
          <a:xfrm>
            <a:off x="5897880" y="4828032"/>
            <a:ext cx="2743200" cy="219456"/>
          </a:xfrm>
          <a:prstGeom prst="rect">
            <a:avLst/>
          </a:prstGeom>
          <a:noFill/>
          <a:ln/>
        </p:spPr>
        <p:txBody>
          <a:bodyPr wrap="square" lIns="0" tIns="0" rIns="0" bIns="0" rtlCol="0" anchor="ctr"/>
          <a:lstStyle/>
          <a:p>
            <a:pPr marL="0" indent="0" algn="r">
              <a:buNone/>
            </a:pPr>
            <a:r>
              <a:rPr lang="en-US" sz="850" dirty="0">
                <a:solidFill>
                  <a:srgbClr val="6B7380"/>
                </a:solidFill>
                <a:latin typeface="Segoe UI" pitchFamily="34" charset="0"/>
                <a:ea typeface="Segoe UI" pitchFamily="34" charset="-122"/>
                <a:cs typeface="Segoe UI" pitchFamily="34" charset="-120"/>
              </a:rPr>
              <a:t>Board Briefing  </a:t>
            </a:r>
            <a:r>
              <a:rPr lang="en-US" sz="850" b="1" dirty="0">
                <a:solidFill>
                  <a:srgbClr val="0B7A7A"/>
                </a:solidFill>
                <a:latin typeface="Segoe UI" pitchFamily="34" charset="0"/>
                <a:ea typeface="Segoe UI" pitchFamily="34" charset="-122"/>
                <a:cs typeface="Segoe UI" pitchFamily="34" charset="-120"/>
              </a:rPr>
              <a:t>02</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02920" y="384048"/>
            <a:ext cx="7955280" cy="219456"/>
          </a:xfrm>
          <a:prstGeom prst="rect">
            <a:avLst/>
          </a:prstGeom>
          <a:noFill/>
          <a:ln/>
        </p:spPr>
        <p:txBody>
          <a:bodyPr wrap="square" lIns="0" tIns="0" rIns="0" bIns="0" rtlCol="0" anchor="ctr"/>
          <a:lstStyle/>
          <a:p>
            <a:pPr marL="0" indent="0" algn="l">
              <a:buNone/>
            </a:pPr>
            <a:r>
              <a:rPr lang="en-US" sz="1100" b="1" kern="0" spc="300" dirty="0">
                <a:solidFill>
                  <a:srgbClr val="0B7A7A"/>
                </a:solidFill>
                <a:latin typeface="Segoe UI Semibold" pitchFamily="34" charset="0"/>
                <a:ea typeface="Segoe UI Semibold" pitchFamily="34" charset="-122"/>
                <a:cs typeface="Segoe UI Semibold" pitchFamily="34" charset="-120"/>
              </a:rPr>
              <a:t>DEFINITION</a:t>
            </a:r>
            <a:endParaRPr lang="en-US" sz="1100" dirty="0"/>
          </a:p>
        </p:txBody>
      </p:sp>
      <p:sp>
        <p:nvSpPr>
          <p:cNvPr id="3" name="Text 0"/>
          <p:cNvSpPr>
            <a:spLocks noGrp="1"/>
          </p:cNvSpPr>
          <p:nvPr>
            <p:ph type="title" idx="100" hasCustomPrompt="1"/>
          </p:nvPr>
        </p:nvSpPr>
        <p:spPr>
          <a:xfrm>
            <a:off x="502920" y="603504"/>
            <a:ext cx="7955280" cy="603504"/>
          </a:xfrm>
          <a:prstGeom prst="rect">
            <a:avLst/>
          </a:prstGeom>
          <a:noFill/>
          <a:ln/>
        </p:spPr>
        <p:txBody>
          <a:bodyPr wrap="square" lIns="0" tIns="0" rIns="0" bIns="0" rtlCol="0" anchor="ctr"/>
          <a:lstStyle/>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What AI Governance Means</a:t>
            </a:r>
            <a:endParaRPr lang="en-US" sz="2600" dirty="0"/>
          </a:p>
        </p:txBody>
      </p:sp>
      <p:sp>
        <p:nvSpPr>
          <p:cNvPr id="4" name="spoke">
            <a:extLst>
              <a:ext uri="{C183D7F6-B498-43B3-948B-1728B52AA6E4}">
                <adec:decorative xmlns:adec="http://schemas.microsoft.com/office/drawing/2017/decorative" val="1"/>
              </a:ext>
            </a:extLst>
          </p:cNvPr>
          <p:cNvSpPr/>
          <p:nvPr/>
        </p:nvSpPr>
        <p:spPr>
          <a:xfrm flipV="1">
            <a:off x="2606040" y="1764792"/>
            <a:ext cx="0" cy="1298448"/>
          </a:xfrm>
          <a:prstGeom prst="line">
            <a:avLst/>
          </a:prstGeom>
          <a:noFill/>
          <a:ln w="19050">
            <a:solidFill>
              <a:srgbClr val="E2E7EE"/>
            </a:solidFill>
            <a:prstDash val="solid"/>
          </a:ln>
        </p:spPr>
        <p:txBody>
          <a:bodyPr/>
          <a:lstStyle/>
          <a:p>
            <a:endParaRPr lang="en-US"/>
          </a:p>
        </p:txBody>
      </p:sp>
      <p:sp>
        <p:nvSpPr>
          <p:cNvPr id="5" name="spoke">
            <a:extLst>
              <a:ext uri="{C183D7F6-B498-43B3-948B-1728B52AA6E4}">
                <adec:decorative xmlns:adec="http://schemas.microsoft.com/office/drawing/2017/decorative" val="1"/>
              </a:ext>
            </a:extLst>
          </p:cNvPr>
          <p:cNvSpPr/>
          <p:nvPr/>
        </p:nvSpPr>
        <p:spPr>
          <a:xfrm flipV="1">
            <a:off x="2606040" y="2414016"/>
            <a:ext cx="1124489" cy="649224"/>
          </a:xfrm>
          <a:prstGeom prst="line">
            <a:avLst/>
          </a:prstGeom>
          <a:noFill/>
          <a:ln w="19050">
            <a:solidFill>
              <a:srgbClr val="E2E7EE"/>
            </a:solidFill>
            <a:prstDash val="solid"/>
          </a:ln>
        </p:spPr>
        <p:txBody>
          <a:bodyPr/>
          <a:lstStyle/>
          <a:p>
            <a:endParaRPr lang="en-US"/>
          </a:p>
        </p:txBody>
      </p:sp>
      <p:sp>
        <p:nvSpPr>
          <p:cNvPr id="6" name="spoke">
            <a:extLst>
              <a:ext uri="{C183D7F6-B498-43B3-948B-1728B52AA6E4}">
                <adec:decorative xmlns:adec="http://schemas.microsoft.com/office/drawing/2017/decorative" val="1"/>
              </a:ext>
            </a:extLst>
          </p:cNvPr>
          <p:cNvSpPr/>
          <p:nvPr/>
        </p:nvSpPr>
        <p:spPr>
          <a:xfrm>
            <a:off x="2606040" y="3063240"/>
            <a:ext cx="1124489" cy="649224"/>
          </a:xfrm>
          <a:prstGeom prst="line">
            <a:avLst/>
          </a:prstGeom>
          <a:noFill/>
          <a:ln w="19050">
            <a:solidFill>
              <a:srgbClr val="E2E7EE"/>
            </a:solidFill>
            <a:prstDash val="solid"/>
          </a:ln>
        </p:spPr>
        <p:txBody>
          <a:bodyPr/>
          <a:lstStyle/>
          <a:p>
            <a:endParaRPr lang="en-US"/>
          </a:p>
        </p:txBody>
      </p:sp>
      <p:sp>
        <p:nvSpPr>
          <p:cNvPr id="7" name="spoke">
            <a:extLst>
              <a:ext uri="{C183D7F6-B498-43B3-948B-1728B52AA6E4}">
                <adec:decorative xmlns:adec="http://schemas.microsoft.com/office/drawing/2017/decorative" val="1"/>
              </a:ext>
            </a:extLst>
          </p:cNvPr>
          <p:cNvSpPr/>
          <p:nvPr/>
        </p:nvSpPr>
        <p:spPr>
          <a:xfrm>
            <a:off x="2606040" y="3063240"/>
            <a:ext cx="0" cy="1298448"/>
          </a:xfrm>
          <a:prstGeom prst="line">
            <a:avLst/>
          </a:prstGeom>
          <a:noFill/>
          <a:ln w="19050">
            <a:solidFill>
              <a:srgbClr val="E2E7EE"/>
            </a:solidFill>
            <a:prstDash val="solid"/>
          </a:ln>
        </p:spPr>
        <p:txBody>
          <a:bodyPr/>
          <a:lstStyle/>
          <a:p>
            <a:endParaRPr lang="en-US"/>
          </a:p>
        </p:txBody>
      </p:sp>
      <p:sp>
        <p:nvSpPr>
          <p:cNvPr id="8" name="spoke">
            <a:extLst>
              <a:ext uri="{C183D7F6-B498-43B3-948B-1728B52AA6E4}">
                <adec:decorative xmlns:adec="http://schemas.microsoft.com/office/drawing/2017/decorative" val="1"/>
              </a:ext>
            </a:extLst>
          </p:cNvPr>
          <p:cNvSpPr/>
          <p:nvPr/>
        </p:nvSpPr>
        <p:spPr>
          <a:xfrm flipH="1">
            <a:off x="1481551" y="3063240"/>
            <a:ext cx="1124489" cy="649224"/>
          </a:xfrm>
          <a:prstGeom prst="line">
            <a:avLst/>
          </a:prstGeom>
          <a:noFill/>
          <a:ln w="19050">
            <a:solidFill>
              <a:srgbClr val="E2E7EE"/>
            </a:solidFill>
            <a:prstDash val="solid"/>
          </a:ln>
        </p:spPr>
        <p:txBody>
          <a:bodyPr/>
          <a:lstStyle/>
          <a:p>
            <a:endParaRPr lang="en-US"/>
          </a:p>
        </p:txBody>
      </p:sp>
      <p:sp>
        <p:nvSpPr>
          <p:cNvPr id="9" name="spoke">
            <a:extLst>
              <a:ext uri="{C183D7F6-B498-43B3-948B-1728B52AA6E4}">
                <adec:decorative xmlns:adec="http://schemas.microsoft.com/office/drawing/2017/decorative" val="1"/>
              </a:ext>
            </a:extLst>
          </p:cNvPr>
          <p:cNvSpPr/>
          <p:nvPr/>
        </p:nvSpPr>
        <p:spPr>
          <a:xfrm flipH="1" flipV="1">
            <a:off x="1481551" y="2414016"/>
            <a:ext cx="1124489" cy="649224"/>
          </a:xfrm>
          <a:prstGeom prst="line">
            <a:avLst/>
          </a:prstGeom>
          <a:noFill/>
          <a:ln w="19050">
            <a:solidFill>
              <a:srgbClr val="E2E7EE"/>
            </a:solidFill>
            <a:prstDash val="solid"/>
          </a:ln>
        </p:spPr>
        <p:txBody>
          <a:bodyPr/>
          <a:lstStyle/>
          <a:p>
            <a:endParaRPr lang="en-US"/>
          </a:p>
        </p:txBody>
      </p:sp>
      <p:sp>
        <p:nvSpPr>
          <p:cNvPr id="10" name="hub">
            <a:extLst>
              <a:ext uri="{C183D7F6-B498-43B3-948B-1728B52AA6E4}">
                <adec:decorative xmlns:adec="http://schemas.microsoft.com/office/drawing/2017/decorative" val="1"/>
              </a:ext>
            </a:extLst>
          </p:cNvPr>
          <p:cNvSpPr/>
          <p:nvPr/>
        </p:nvSpPr>
        <p:spPr>
          <a:xfrm>
            <a:off x="1947672" y="2404872"/>
            <a:ext cx="1316736" cy="1316736"/>
          </a:xfrm>
          <a:prstGeom prst="ellipse">
            <a:avLst/>
          </a:prstGeom>
          <a:solidFill>
            <a:srgbClr val="0B1F3A"/>
          </a:solidFill>
          <a:ln/>
          <a:effectLst>
            <a:outerShdw blurRad="114300" dist="38100" dir="5400000" algn="bl" rotWithShape="0">
              <a:srgbClr val="0B1F3A">
                <a:alpha val="16000"/>
              </a:srgbClr>
            </a:outerShdw>
          </a:effectLst>
        </p:spPr>
        <p:txBody>
          <a:bodyPr/>
          <a:lstStyle/>
          <a:p>
            <a:endParaRPr lang="en-US"/>
          </a:p>
        </p:txBody>
      </p:sp>
      <p:sp>
        <p:nvSpPr>
          <p:cNvPr id="11" name="Text 9"/>
          <p:cNvSpPr/>
          <p:nvPr/>
        </p:nvSpPr>
        <p:spPr>
          <a:xfrm>
            <a:off x="1947672" y="2404872"/>
            <a:ext cx="1316736" cy="1316736"/>
          </a:xfrm>
          <a:prstGeom prst="rect">
            <a:avLst/>
          </a:prstGeom>
          <a:noFill/>
          <a:ln/>
        </p:spPr>
        <p:txBody>
          <a:bodyPr wrap="square" lIns="0" tIns="0" rIns="0" bIns="0" rtlCol="0" anchor="ctr"/>
          <a:lstStyle/>
          <a:p>
            <a:pPr marL="0" indent="0" algn="ctr">
              <a:buNone/>
            </a:pPr>
            <a:r>
              <a:rPr lang="en-US" sz="1400" b="1" dirty="0">
                <a:solidFill>
                  <a:srgbClr val="FFFFFF"/>
                </a:solidFill>
                <a:latin typeface="Segoe UI Semibold" pitchFamily="34" charset="0"/>
                <a:ea typeface="Segoe UI Semibold" pitchFamily="34" charset="-122"/>
                <a:cs typeface="Segoe UI Semibold" pitchFamily="34" charset="-120"/>
              </a:rPr>
              <a:t>Responsible</a:t>
            </a:r>
            <a:endParaRPr lang="en-US" sz="1400" dirty="0"/>
          </a:p>
          <a:p>
            <a:pPr marL="0" indent="0" algn="ctr">
              <a:buNone/>
            </a:pPr>
            <a:r>
              <a:rPr lang="en-US" sz="1400" b="1" dirty="0">
                <a:solidFill>
                  <a:srgbClr val="FFFFFF"/>
                </a:solidFill>
                <a:latin typeface="Segoe UI Semibold" pitchFamily="34" charset="0"/>
                <a:ea typeface="Segoe UI Semibold" pitchFamily="34" charset="-122"/>
                <a:cs typeface="Segoe UI Semibold" pitchFamily="34" charset="-120"/>
              </a:rPr>
              <a:t>AI</a:t>
            </a:r>
            <a:endParaRPr lang="en-US" sz="1400" dirty="0"/>
          </a:p>
        </p:txBody>
      </p:sp>
      <p:sp>
        <p:nvSpPr>
          <p:cNvPr id="12" name="icon chip">
            <a:extLst>
              <a:ext uri="{C183D7F6-B498-43B3-948B-1728B52AA6E4}">
                <adec:decorative xmlns:adec="http://schemas.microsoft.com/office/drawing/2017/decorative" val="1"/>
              </a:ext>
            </a:extLst>
          </p:cNvPr>
          <p:cNvSpPr/>
          <p:nvPr/>
        </p:nvSpPr>
        <p:spPr>
          <a:xfrm>
            <a:off x="2276856" y="1435608"/>
            <a:ext cx="658368" cy="658368"/>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13" name="Image 0" descr="/agent/turn1/workspace/icons_proc/image-739bbccb0667a7a9ad5acb93d89ab8b8.png"/>
          <p:cNvPicPr>
            <a:picLocks noChangeAspect="1"/>
          </p:cNvPicPr>
          <p:nvPr/>
        </p:nvPicPr>
        <p:blipFill>
          <a:blip r:embed="rId3"/>
          <a:stretch>
            <a:fillRect/>
          </a:stretch>
        </p:blipFill>
        <p:spPr>
          <a:xfrm>
            <a:off x="2415113" y="1573865"/>
            <a:ext cx="381853" cy="381853"/>
          </a:xfrm>
          <a:prstGeom prst="rect">
            <a:avLst/>
          </a:prstGeom>
        </p:spPr>
      </p:pic>
      <p:sp>
        <p:nvSpPr>
          <p:cNvPr id="14" name="Text 11"/>
          <p:cNvSpPr/>
          <p:nvPr/>
        </p:nvSpPr>
        <p:spPr>
          <a:xfrm>
            <a:off x="1920240" y="1106424"/>
            <a:ext cx="1371600" cy="219456"/>
          </a:xfrm>
          <a:prstGeom prst="rect">
            <a:avLst/>
          </a:prstGeom>
          <a:noFill/>
          <a:ln/>
        </p:spPr>
        <p:txBody>
          <a:bodyPr wrap="square" lIns="0" tIns="0" rIns="0" bIns="0" rtlCol="0" anchor="ctr"/>
          <a:lstStyle/>
          <a:p>
            <a:pPr marL="0" indent="0" algn="ctr">
              <a:buNone/>
            </a:pPr>
            <a:r>
              <a:rPr lang="en-US" sz="950" b="1" dirty="0">
                <a:solidFill>
                  <a:srgbClr val="0B1F3A"/>
                </a:solidFill>
                <a:latin typeface="Segoe UI" pitchFamily="34" charset="0"/>
                <a:ea typeface="Segoe UI" pitchFamily="34" charset="-122"/>
                <a:cs typeface="Segoe UI" pitchFamily="34" charset="-120"/>
              </a:rPr>
              <a:t>Strategy</a:t>
            </a:r>
            <a:endParaRPr lang="en-US" sz="950" dirty="0"/>
          </a:p>
        </p:txBody>
      </p:sp>
      <p:sp>
        <p:nvSpPr>
          <p:cNvPr id="15" name="icon chip">
            <a:extLst>
              <a:ext uri="{C183D7F6-B498-43B3-948B-1728B52AA6E4}">
                <adec:decorative xmlns:adec="http://schemas.microsoft.com/office/drawing/2017/decorative" val="1"/>
              </a:ext>
            </a:extLst>
          </p:cNvPr>
          <p:cNvSpPr/>
          <p:nvPr/>
        </p:nvSpPr>
        <p:spPr>
          <a:xfrm>
            <a:off x="3401345" y="2084832"/>
            <a:ext cx="658368" cy="658368"/>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16" name="Image 1" descr="/agent/turn1/workspace/icons_proc/image-a30a110e5df2152305e76e308d96920e.png"/>
          <p:cNvPicPr>
            <a:picLocks noChangeAspect="1"/>
          </p:cNvPicPr>
          <p:nvPr/>
        </p:nvPicPr>
        <p:blipFill>
          <a:blip r:embed="rId4"/>
          <a:stretch>
            <a:fillRect/>
          </a:stretch>
        </p:blipFill>
        <p:spPr>
          <a:xfrm>
            <a:off x="3539602" y="2223089"/>
            <a:ext cx="381853" cy="381853"/>
          </a:xfrm>
          <a:prstGeom prst="rect">
            <a:avLst/>
          </a:prstGeom>
        </p:spPr>
      </p:pic>
      <p:sp>
        <p:nvSpPr>
          <p:cNvPr id="17" name="Text 13"/>
          <p:cNvSpPr/>
          <p:nvPr/>
        </p:nvSpPr>
        <p:spPr>
          <a:xfrm>
            <a:off x="3535703" y="2029968"/>
            <a:ext cx="1371600" cy="219456"/>
          </a:xfrm>
          <a:prstGeom prst="rect">
            <a:avLst/>
          </a:prstGeom>
          <a:noFill/>
          <a:ln/>
        </p:spPr>
        <p:txBody>
          <a:bodyPr wrap="square" lIns="0" tIns="0" rIns="0" bIns="0" rtlCol="0" anchor="ctr"/>
          <a:lstStyle/>
          <a:p>
            <a:pPr marL="0" indent="0" algn="ctr">
              <a:buNone/>
            </a:pPr>
            <a:r>
              <a:rPr lang="en-US" sz="950" b="1" dirty="0">
                <a:solidFill>
                  <a:srgbClr val="0B1F3A"/>
                </a:solidFill>
                <a:latin typeface="Segoe UI" pitchFamily="34" charset="0"/>
                <a:ea typeface="Segoe UI" pitchFamily="34" charset="-122"/>
                <a:cs typeface="Segoe UI" pitchFamily="34" charset="-120"/>
              </a:rPr>
              <a:t>Risk</a:t>
            </a:r>
            <a:endParaRPr lang="en-US" sz="950" dirty="0"/>
          </a:p>
        </p:txBody>
      </p:sp>
      <p:sp>
        <p:nvSpPr>
          <p:cNvPr id="18" name="icon chip">
            <a:extLst>
              <a:ext uri="{C183D7F6-B498-43B3-948B-1728B52AA6E4}">
                <adec:decorative xmlns:adec="http://schemas.microsoft.com/office/drawing/2017/decorative" val="1"/>
              </a:ext>
            </a:extLst>
          </p:cNvPr>
          <p:cNvSpPr/>
          <p:nvPr/>
        </p:nvSpPr>
        <p:spPr>
          <a:xfrm>
            <a:off x="3401345" y="3383280"/>
            <a:ext cx="658368" cy="658368"/>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19" name="Image 2" descr="/agent/turn1/workspace/icons_proc/image-166b8ba8bba31897ca4e8a5ac1fcdd5a.png"/>
          <p:cNvPicPr>
            <a:picLocks noChangeAspect="1"/>
          </p:cNvPicPr>
          <p:nvPr/>
        </p:nvPicPr>
        <p:blipFill>
          <a:blip r:embed="rId5"/>
          <a:stretch>
            <a:fillRect/>
          </a:stretch>
        </p:blipFill>
        <p:spPr>
          <a:xfrm>
            <a:off x="3539602" y="3521537"/>
            <a:ext cx="381853" cy="381853"/>
          </a:xfrm>
          <a:prstGeom prst="rect">
            <a:avLst/>
          </a:prstGeom>
        </p:spPr>
      </p:pic>
      <p:sp>
        <p:nvSpPr>
          <p:cNvPr id="20" name="Text 15"/>
          <p:cNvSpPr/>
          <p:nvPr/>
        </p:nvSpPr>
        <p:spPr>
          <a:xfrm>
            <a:off x="3535703" y="3877056"/>
            <a:ext cx="1371600" cy="219456"/>
          </a:xfrm>
          <a:prstGeom prst="rect">
            <a:avLst/>
          </a:prstGeom>
          <a:noFill/>
          <a:ln/>
        </p:spPr>
        <p:txBody>
          <a:bodyPr wrap="square" lIns="0" tIns="0" rIns="0" bIns="0" rtlCol="0" anchor="ctr"/>
          <a:lstStyle/>
          <a:p>
            <a:pPr marL="0" indent="0" algn="ctr">
              <a:buNone/>
            </a:pPr>
            <a:r>
              <a:rPr lang="en-US" sz="950" b="1" dirty="0">
                <a:solidFill>
                  <a:srgbClr val="0B1F3A"/>
                </a:solidFill>
                <a:latin typeface="Segoe UI" pitchFamily="34" charset="0"/>
                <a:ea typeface="Segoe UI" pitchFamily="34" charset="-122"/>
                <a:cs typeface="Segoe UI" pitchFamily="34" charset="-120"/>
              </a:rPr>
              <a:t>Data</a:t>
            </a:r>
            <a:endParaRPr lang="en-US" sz="950" dirty="0"/>
          </a:p>
        </p:txBody>
      </p:sp>
      <p:sp>
        <p:nvSpPr>
          <p:cNvPr id="21" name="icon chip">
            <a:extLst>
              <a:ext uri="{C183D7F6-B498-43B3-948B-1728B52AA6E4}">
                <adec:decorative xmlns:adec="http://schemas.microsoft.com/office/drawing/2017/decorative" val="1"/>
              </a:ext>
            </a:extLst>
          </p:cNvPr>
          <p:cNvSpPr/>
          <p:nvPr/>
        </p:nvSpPr>
        <p:spPr>
          <a:xfrm>
            <a:off x="2276856" y="4032504"/>
            <a:ext cx="658368" cy="658368"/>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2" name="Image 3" descr="/agent/turn1/workspace/icons_proc/image-b638aad8ed16edb0587b0dea0af6a9eb.png"/>
          <p:cNvPicPr>
            <a:picLocks noChangeAspect="1"/>
          </p:cNvPicPr>
          <p:nvPr/>
        </p:nvPicPr>
        <p:blipFill>
          <a:blip r:embed="rId6"/>
          <a:stretch>
            <a:fillRect/>
          </a:stretch>
        </p:blipFill>
        <p:spPr>
          <a:xfrm>
            <a:off x="2415113" y="4170761"/>
            <a:ext cx="381853" cy="381853"/>
          </a:xfrm>
          <a:prstGeom prst="rect">
            <a:avLst/>
          </a:prstGeom>
        </p:spPr>
      </p:pic>
      <p:sp>
        <p:nvSpPr>
          <p:cNvPr id="23" name="Text 17"/>
          <p:cNvSpPr/>
          <p:nvPr/>
        </p:nvSpPr>
        <p:spPr>
          <a:xfrm>
            <a:off x="1920240" y="4800600"/>
            <a:ext cx="1371600" cy="219456"/>
          </a:xfrm>
          <a:prstGeom prst="rect">
            <a:avLst/>
          </a:prstGeom>
          <a:noFill/>
          <a:ln/>
        </p:spPr>
        <p:txBody>
          <a:bodyPr wrap="square" lIns="0" tIns="0" rIns="0" bIns="0" rtlCol="0" anchor="ctr"/>
          <a:lstStyle/>
          <a:p>
            <a:pPr marL="0" indent="0" algn="ctr">
              <a:buNone/>
            </a:pPr>
            <a:r>
              <a:rPr lang="en-US" sz="950" b="1" dirty="0">
                <a:solidFill>
                  <a:srgbClr val="0B1F3A"/>
                </a:solidFill>
                <a:latin typeface="Segoe UI" pitchFamily="34" charset="0"/>
                <a:ea typeface="Segoe UI" pitchFamily="34" charset="-122"/>
                <a:cs typeface="Segoe UI" pitchFamily="34" charset="-120"/>
              </a:rPr>
              <a:t>Technology</a:t>
            </a:r>
            <a:endParaRPr lang="en-US" sz="950" dirty="0"/>
          </a:p>
        </p:txBody>
      </p:sp>
      <p:sp>
        <p:nvSpPr>
          <p:cNvPr id="24" name="icon chip">
            <a:extLst>
              <a:ext uri="{C183D7F6-B498-43B3-948B-1728B52AA6E4}">
                <adec:decorative xmlns:adec="http://schemas.microsoft.com/office/drawing/2017/decorative" val="1"/>
              </a:ext>
            </a:extLst>
          </p:cNvPr>
          <p:cNvSpPr/>
          <p:nvPr/>
        </p:nvSpPr>
        <p:spPr>
          <a:xfrm>
            <a:off x="1152367" y="3383280"/>
            <a:ext cx="658368" cy="658368"/>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5" name="Image 4" descr="/agent/turn1/workspace/icons_proc/image-0562fcdf10d406920217fdd131d178a0.png"/>
          <p:cNvPicPr>
            <a:picLocks noChangeAspect="1"/>
          </p:cNvPicPr>
          <p:nvPr/>
        </p:nvPicPr>
        <p:blipFill>
          <a:blip r:embed="rId7"/>
          <a:stretch>
            <a:fillRect/>
          </a:stretch>
        </p:blipFill>
        <p:spPr>
          <a:xfrm>
            <a:off x="1290624" y="3521537"/>
            <a:ext cx="381853" cy="381853"/>
          </a:xfrm>
          <a:prstGeom prst="rect">
            <a:avLst/>
          </a:prstGeom>
        </p:spPr>
      </p:pic>
      <p:sp>
        <p:nvSpPr>
          <p:cNvPr id="26" name="Text 19"/>
          <p:cNvSpPr/>
          <p:nvPr/>
        </p:nvSpPr>
        <p:spPr>
          <a:xfrm>
            <a:off x="304777" y="3877056"/>
            <a:ext cx="1371600" cy="219456"/>
          </a:xfrm>
          <a:prstGeom prst="rect">
            <a:avLst/>
          </a:prstGeom>
          <a:noFill/>
          <a:ln/>
        </p:spPr>
        <p:txBody>
          <a:bodyPr wrap="square" lIns="0" tIns="0" rIns="0" bIns="0" rtlCol="0" anchor="ctr"/>
          <a:lstStyle/>
          <a:p>
            <a:pPr marL="0" indent="0" algn="ctr">
              <a:buNone/>
            </a:pPr>
            <a:r>
              <a:rPr lang="en-US" sz="950" b="1" dirty="0">
                <a:solidFill>
                  <a:srgbClr val="0B1F3A"/>
                </a:solidFill>
                <a:latin typeface="Segoe UI" pitchFamily="34" charset="0"/>
                <a:ea typeface="Segoe UI" pitchFamily="34" charset="-122"/>
                <a:cs typeface="Segoe UI" pitchFamily="34" charset="-120"/>
              </a:rPr>
              <a:t>People</a:t>
            </a:r>
            <a:endParaRPr lang="en-US" sz="950" dirty="0"/>
          </a:p>
        </p:txBody>
      </p:sp>
      <p:sp>
        <p:nvSpPr>
          <p:cNvPr id="27" name="icon chip">
            <a:extLst>
              <a:ext uri="{C183D7F6-B498-43B3-948B-1728B52AA6E4}">
                <adec:decorative xmlns:adec="http://schemas.microsoft.com/office/drawing/2017/decorative" val="1"/>
              </a:ext>
            </a:extLst>
          </p:cNvPr>
          <p:cNvSpPr/>
          <p:nvPr/>
        </p:nvSpPr>
        <p:spPr>
          <a:xfrm>
            <a:off x="1152367" y="2084832"/>
            <a:ext cx="658368" cy="658368"/>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8" name="Image 5" descr="/agent/turn1/workspace/icons_proc/image-0fe8c5c8faeca44f43bcb31dcac0d944.png"/>
          <p:cNvPicPr>
            <a:picLocks noChangeAspect="1"/>
          </p:cNvPicPr>
          <p:nvPr/>
        </p:nvPicPr>
        <p:blipFill>
          <a:blip r:embed="rId8"/>
          <a:stretch>
            <a:fillRect/>
          </a:stretch>
        </p:blipFill>
        <p:spPr>
          <a:xfrm>
            <a:off x="1290624" y="2223089"/>
            <a:ext cx="381853" cy="381853"/>
          </a:xfrm>
          <a:prstGeom prst="rect">
            <a:avLst/>
          </a:prstGeom>
        </p:spPr>
      </p:pic>
      <p:sp>
        <p:nvSpPr>
          <p:cNvPr id="29" name="Text 21"/>
          <p:cNvSpPr/>
          <p:nvPr/>
        </p:nvSpPr>
        <p:spPr>
          <a:xfrm>
            <a:off x="304777" y="2029968"/>
            <a:ext cx="1371600" cy="219456"/>
          </a:xfrm>
          <a:prstGeom prst="rect">
            <a:avLst/>
          </a:prstGeom>
          <a:noFill/>
          <a:ln/>
        </p:spPr>
        <p:txBody>
          <a:bodyPr wrap="square" lIns="0" tIns="0" rIns="0" bIns="0" rtlCol="0" anchor="ctr"/>
          <a:lstStyle/>
          <a:p>
            <a:pPr marL="0" indent="0" algn="ctr">
              <a:buNone/>
            </a:pPr>
            <a:r>
              <a:rPr lang="en-US" sz="950" b="1" dirty="0">
                <a:solidFill>
                  <a:srgbClr val="0B1F3A"/>
                </a:solidFill>
                <a:latin typeface="Segoe UI" pitchFamily="34" charset="0"/>
                <a:ea typeface="Segoe UI" pitchFamily="34" charset="-122"/>
                <a:cs typeface="Segoe UI" pitchFamily="34" charset="-120"/>
              </a:rPr>
              <a:t>Compliance</a:t>
            </a:r>
            <a:endParaRPr lang="en-US" sz="950" dirty="0"/>
          </a:p>
        </p:txBody>
      </p:sp>
      <p:sp>
        <p:nvSpPr>
          <p:cNvPr id="30" name="Text 22"/>
          <p:cNvSpPr/>
          <p:nvPr/>
        </p:nvSpPr>
        <p:spPr>
          <a:xfrm>
            <a:off x="5120640" y="1243584"/>
            <a:ext cx="3520440" cy="219456"/>
          </a:xfrm>
          <a:prstGeom prst="rect">
            <a:avLst/>
          </a:prstGeom>
          <a:noFill/>
          <a:ln/>
        </p:spPr>
        <p:txBody>
          <a:bodyPr wrap="square" lIns="0" tIns="0" rIns="0" bIns="0" rtlCol="0" anchor="ctr"/>
          <a:lstStyle/>
          <a:p>
            <a:pPr marL="0" indent="0">
              <a:buNone/>
            </a:pPr>
            <a:r>
              <a:rPr lang="en-US" sz="1100" b="1" kern="0" spc="200" dirty="0">
                <a:solidFill>
                  <a:srgbClr val="0B7A7A"/>
                </a:solidFill>
                <a:latin typeface="Segoe UI Semibold" pitchFamily="34" charset="0"/>
                <a:ea typeface="Segoe UI Semibold" pitchFamily="34" charset="-122"/>
                <a:cs typeface="Segoe UI Semibold" pitchFamily="34" charset="-120"/>
              </a:rPr>
              <a:t>FOUR BALANCING PRINCIPLES</a:t>
            </a:r>
            <a:endParaRPr lang="en-US" sz="1100" dirty="0"/>
          </a:p>
        </p:txBody>
      </p:sp>
      <p:sp>
        <p:nvSpPr>
          <p:cNvPr id="31" name="principle">
            <a:extLst>
              <a:ext uri="{C183D7F6-B498-43B3-948B-1728B52AA6E4}">
                <adec:decorative xmlns:adec="http://schemas.microsoft.com/office/drawing/2017/decorative" val="1"/>
              </a:ext>
            </a:extLst>
          </p:cNvPr>
          <p:cNvSpPr/>
          <p:nvPr/>
        </p:nvSpPr>
        <p:spPr>
          <a:xfrm>
            <a:off x="5120640" y="1572768"/>
            <a:ext cx="3520440" cy="694944"/>
          </a:xfrm>
          <a:prstGeom prst="roundRect">
            <a:avLst>
              <a:gd name="adj" fmla="val 9211"/>
            </a:avLst>
          </a:prstGeom>
          <a:solidFill>
            <a:srgbClr val="F5F7FA"/>
          </a:solidFill>
          <a:ln/>
        </p:spPr>
        <p:txBody>
          <a:bodyPr/>
          <a:lstStyle/>
          <a:p>
            <a:endParaRPr lang="en-US"/>
          </a:p>
        </p:txBody>
      </p:sp>
      <p:sp>
        <p:nvSpPr>
          <p:cNvPr id="32" name="Text 24"/>
          <p:cNvSpPr/>
          <p:nvPr/>
        </p:nvSpPr>
        <p:spPr>
          <a:xfrm>
            <a:off x="5257800" y="1572768"/>
            <a:ext cx="3246120" cy="694944"/>
          </a:xfrm>
          <a:prstGeom prst="rect">
            <a:avLst/>
          </a:prstGeom>
          <a:noFill/>
          <a:ln/>
        </p:spPr>
        <p:txBody>
          <a:bodyPr wrap="square" lIns="0" tIns="0" rIns="0" bIns="0" rtlCol="0" anchor="ctr"/>
          <a:lstStyle/>
          <a:p>
            <a:pPr marL="0" indent="0" algn="ctr">
              <a:buNone/>
            </a:pPr>
            <a:r>
              <a:rPr lang="en-US" sz="1200" b="1" dirty="0">
                <a:solidFill>
                  <a:srgbClr val="0B1F3A"/>
                </a:solidFill>
                <a:latin typeface="Segoe UI" pitchFamily="34" charset="0"/>
                <a:ea typeface="Segoe UI" pitchFamily="34" charset="-122"/>
                <a:cs typeface="Segoe UI" pitchFamily="34" charset="-120"/>
              </a:rPr>
              <a:t>Innovation</a:t>
            </a:r>
            <a:r>
              <a:rPr lang="en-US" sz="1200" b="1" dirty="0">
                <a:solidFill>
                  <a:srgbClr val="0B7A7A"/>
                </a:solidFill>
                <a:latin typeface="Segoe UI" pitchFamily="34" charset="0"/>
                <a:ea typeface="Segoe UI" pitchFamily="34" charset="-122"/>
                <a:cs typeface="Segoe UI" pitchFamily="34" charset="-120"/>
              </a:rPr>
              <a:t>  ↔  </a:t>
            </a:r>
            <a:r>
              <a:rPr lang="en-US" sz="1200" b="1" dirty="0">
                <a:solidFill>
                  <a:srgbClr val="122E52"/>
                </a:solidFill>
                <a:latin typeface="Segoe UI" pitchFamily="34" charset="0"/>
                <a:ea typeface="Segoe UI" pitchFamily="34" charset="-122"/>
                <a:cs typeface="Segoe UI" pitchFamily="34" charset="-120"/>
              </a:rPr>
              <a:t>Control</a:t>
            </a:r>
            <a:endParaRPr lang="en-US" sz="1200" dirty="0"/>
          </a:p>
        </p:txBody>
      </p:sp>
      <p:sp>
        <p:nvSpPr>
          <p:cNvPr id="33" name="principle">
            <a:extLst>
              <a:ext uri="{C183D7F6-B498-43B3-948B-1728B52AA6E4}">
                <adec:decorative xmlns:adec="http://schemas.microsoft.com/office/drawing/2017/decorative" val="1"/>
              </a:ext>
            </a:extLst>
          </p:cNvPr>
          <p:cNvSpPr/>
          <p:nvPr/>
        </p:nvSpPr>
        <p:spPr>
          <a:xfrm>
            <a:off x="5120640" y="2414016"/>
            <a:ext cx="3520440" cy="694944"/>
          </a:xfrm>
          <a:prstGeom prst="roundRect">
            <a:avLst>
              <a:gd name="adj" fmla="val 9211"/>
            </a:avLst>
          </a:prstGeom>
          <a:solidFill>
            <a:srgbClr val="F5F7FA"/>
          </a:solidFill>
          <a:ln/>
        </p:spPr>
        <p:txBody>
          <a:bodyPr/>
          <a:lstStyle/>
          <a:p>
            <a:endParaRPr lang="en-US"/>
          </a:p>
        </p:txBody>
      </p:sp>
      <p:sp>
        <p:nvSpPr>
          <p:cNvPr id="34" name="Text 26"/>
          <p:cNvSpPr/>
          <p:nvPr/>
        </p:nvSpPr>
        <p:spPr>
          <a:xfrm>
            <a:off x="5257800" y="2414016"/>
            <a:ext cx="3246120" cy="694944"/>
          </a:xfrm>
          <a:prstGeom prst="rect">
            <a:avLst/>
          </a:prstGeom>
          <a:noFill/>
          <a:ln/>
        </p:spPr>
        <p:txBody>
          <a:bodyPr wrap="square" lIns="0" tIns="0" rIns="0" bIns="0" rtlCol="0" anchor="ctr"/>
          <a:lstStyle/>
          <a:p>
            <a:pPr marL="0" indent="0" algn="ctr">
              <a:buNone/>
            </a:pPr>
            <a:r>
              <a:rPr lang="en-US" sz="1200" b="1" dirty="0">
                <a:solidFill>
                  <a:srgbClr val="0B1F3A"/>
                </a:solidFill>
                <a:latin typeface="Segoe UI" pitchFamily="34" charset="0"/>
                <a:ea typeface="Segoe UI" pitchFamily="34" charset="-122"/>
                <a:cs typeface="Segoe UI" pitchFamily="34" charset="-120"/>
              </a:rPr>
              <a:t>Speed</a:t>
            </a:r>
            <a:r>
              <a:rPr lang="en-US" sz="1200" b="1" dirty="0">
                <a:solidFill>
                  <a:srgbClr val="0B7A7A"/>
                </a:solidFill>
                <a:latin typeface="Segoe UI" pitchFamily="34" charset="0"/>
                <a:ea typeface="Segoe UI" pitchFamily="34" charset="-122"/>
                <a:cs typeface="Segoe UI" pitchFamily="34" charset="-120"/>
              </a:rPr>
              <a:t>  ↔  </a:t>
            </a:r>
            <a:r>
              <a:rPr lang="en-US" sz="1200" b="1" dirty="0">
                <a:solidFill>
                  <a:srgbClr val="122E52"/>
                </a:solidFill>
                <a:latin typeface="Segoe UI" pitchFamily="34" charset="0"/>
                <a:ea typeface="Segoe UI" pitchFamily="34" charset="-122"/>
                <a:cs typeface="Segoe UI" pitchFamily="34" charset="-120"/>
              </a:rPr>
              <a:t>Oversight</a:t>
            </a:r>
            <a:endParaRPr lang="en-US" sz="1200" dirty="0"/>
          </a:p>
        </p:txBody>
      </p:sp>
      <p:sp>
        <p:nvSpPr>
          <p:cNvPr id="35" name="principle">
            <a:extLst>
              <a:ext uri="{C183D7F6-B498-43B3-948B-1728B52AA6E4}">
                <adec:decorative xmlns:adec="http://schemas.microsoft.com/office/drawing/2017/decorative" val="1"/>
              </a:ext>
            </a:extLst>
          </p:cNvPr>
          <p:cNvSpPr/>
          <p:nvPr/>
        </p:nvSpPr>
        <p:spPr>
          <a:xfrm>
            <a:off x="5120640" y="3255264"/>
            <a:ext cx="3520440" cy="694944"/>
          </a:xfrm>
          <a:prstGeom prst="roundRect">
            <a:avLst>
              <a:gd name="adj" fmla="val 9211"/>
            </a:avLst>
          </a:prstGeom>
          <a:solidFill>
            <a:srgbClr val="F5F7FA"/>
          </a:solidFill>
          <a:ln/>
        </p:spPr>
        <p:txBody>
          <a:bodyPr/>
          <a:lstStyle/>
          <a:p>
            <a:endParaRPr lang="en-US"/>
          </a:p>
        </p:txBody>
      </p:sp>
      <p:sp>
        <p:nvSpPr>
          <p:cNvPr id="36" name="Text 28"/>
          <p:cNvSpPr/>
          <p:nvPr/>
        </p:nvSpPr>
        <p:spPr>
          <a:xfrm>
            <a:off x="5257800" y="3255264"/>
            <a:ext cx="3246120" cy="694944"/>
          </a:xfrm>
          <a:prstGeom prst="rect">
            <a:avLst/>
          </a:prstGeom>
          <a:noFill/>
          <a:ln/>
        </p:spPr>
        <p:txBody>
          <a:bodyPr wrap="square" lIns="0" tIns="0" rIns="0" bIns="0" rtlCol="0" anchor="ctr"/>
          <a:lstStyle/>
          <a:p>
            <a:pPr marL="0" indent="0" algn="ctr">
              <a:buNone/>
            </a:pPr>
            <a:r>
              <a:rPr lang="en-US" sz="1200" b="1" dirty="0">
                <a:solidFill>
                  <a:srgbClr val="0B1F3A"/>
                </a:solidFill>
                <a:latin typeface="Segoe UI" pitchFamily="34" charset="0"/>
                <a:ea typeface="Segoe UI" pitchFamily="34" charset="-122"/>
                <a:cs typeface="Segoe UI" pitchFamily="34" charset="-120"/>
              </a:rPr>
              <a:t>Automation</a:t>
            </a:r>
            <a:r>
              <a:rPr lang="en-US" sz="1200" b="1" dirty="0">
                <a:solidFill>
                  <a:srgbClr val="0B7A7A"/>
                </a:solidFill>
                <a:latin typeface="Segoe UI" pitchFamily="34" charset="0"/>
                <a:ea typeface="Segoe UI" pitchFamily="34" charset="-122"/>
                <a:cs typeface="Segoe UI" pitchFamily="34" charset="-120"/>
              </a:rPr>
              <a:t>  ↔  </a:t>
            </a:r>
            <a:r>
              <a:rPr lang="en-US" sz="1200" b="1" dirty="0">
                <a:solidFill>
                  <a:srgbClr val="122E52"/>
                </a:solidFill>
                <a:latin typeface="Segoe UI" pitchFamily="34" charset="0"/>
                <a:ea typeface="Segoe UI" pitchFamily="34" charset="-122"/>
                <a:cs typeface="Segoe UI" pitchFamily="34" charset="-120"/>
              </a:rPr>
              <a:t>Human Judgment</a:t>
            </a:r>
            <a:endParaRPr lang="en-US" sz="1200" dirty="0"/>
          </a:p>
        </p:txBody>
      </p:sp>
      <p:sp>
        <p:nvSpPr>
          <p:cNvPr id="37" name="principle">
            <a:extLst>
              <a:ext uri="{C183D7F6-B498-43B3-948B-1728B52AA6E4}">
                <adec:decorative xmlns:adec="http://schemas.microsoft.com/office/drawing/2017/decorative" val="1"/>
              </a:ext>
            </a:extLst>
          </p:cNvPr>
          <p:cNvSpPr/>
          <p:nvPr/>
        </p:nvSpPr>
        <p:spPr>
          <a:xfrm>
            <a:off x="5120640" y="4096512"/>
            <a:ext cx="3520440" cy="694944"/>
          </a:xfrm>
          <a:prstGeom prst="roundRect">
            <a:avLst>
              <a:gd name="adj" fmla="val 9211"/>
            </a:avLst>
          </a:prstGeom>
          <a:solidFill>
            <a:srgbClr val="F5F7FA"/>
          </a:solidFill>
          <a:ln/>
        </p:spPr>
        <p:txBody>
          <a:bodyPr/>
          <a:lstStyle/>
          <a:p>
            <a:endParaRPr lang="en-US"/>
          </a:p>
        </p:txBody>
      </p:sp>
      <p:sp>
        <p:nvSpPr>
          <p:cNvPr id="38" name="Text 30"/>
          <p:cNvSpPr/>
          <p:nvPr/>
        </p:nvSpPr>
        <p:spPr>
          <a:xfrm>
            <a:off x="5257800" y="4096512"/>
            <a:ext cx="3246120" cy="694944"/>
          </a:xfrm>
          <a:prstGeom prst="rect">
            <a:avLst/>
          </a:prstGeom>
          <a:noFill/>
          <a:ln/>
        </p:spPr>
        <p:txBody>
          <a:bodyPr wrap="square" lIns="0" tIns="0" rIns="0" bIns="0" rtlCol="0" anchor="ctr"/>
          <a:lstStyle/>
          <a:p>
            <a:pPr marL="0" indent="0" algn="ctr">
              <a:buNone/>
            </a:pPr>
            <a:r>
              <a:rPr lang="en-US" sz="1200" b="1" dirty="0">
                <a:solidFill>
                  <a:srgbClr val="0B1F3A"/>
                </a:solidFill>
                <a:latin typeface="Segoe UI" pitchFamily="34" charset="0"/>
                <a:ea typeface="Segoe UI" pitchFamily="34" charset="-122"/>
                <a:cs typeface="Segoe UI" pitchFamily="34" charset="-120"/>
              </a:rPr>
              <a:t>Business Value</a:t>
            </a:r>
            <a:r>
              <a:rPr lang="en-US" sz="1200" b="1" dirty="0">
                <a:solidFill>
                  <a:srgbClr val="0B7A7A"/>
                </a:solidFill>
                <a:latin typeface="Segoe UI" pitchFamily="34" charset="0"/>
                <a:ea typeface="Segoe UI" pitchFamily="34" charset="-122"/>
                <a:cs typeface="Segoe UI" pitchFamily="34" charset="-120"/>
              </a:rPr>
              <a:t>  ↔  </a:t>
            </a:r>
            <a:r>
              <a:rPr lang="en-US" sz="1200" b="1" dirty="0">
                <a:solidFill>
                  <a:srgbClr val="122E52"/>
                </a:solidFill>
                <a:latin typeface="Segoe UI" pitchFamily="34" charset="0"/>
                <a:ea typeface="Segoe UI" pitchFamily="34" charset="-122"/>
                <a:cs typeface="Segoe UI" pitchFamily="34" charset="-120"/>
              </a:rPr>
              <a:t>Trust</a:t>
            </a:r>
            <a:endParaRPr lang="en-US" sz="1200" dirty="0"/>
          </a:p>
        </p:txBody>
      </p:sp>
      <p:sp>
        <p:nvSpPr>
          <p:cNvPr id="39" name="Text 31"/>
          <p:cNvSpPr/>
          <p:nvPr/>
        </p:nvSpPr>
        <p:spPr>
          <a:xfrm>
            <a:off x="502920" y="4828032"/>
            <a:ext cx="4572000" cy="219456"/>
          </a:xfrm>
          <a:prstGeom prst="rect">
            <a:avLst/>
          </a:prstGeom>
          <a:noFill/>
          <a:ln/>
        </p:spPr>
        <p:txBody>
          <a:bodyPr wrap="square" lIns="0" tIns="0" rIns="0" bIns="0" rtlCol="0" anchor="ctr"/>
          <a:lstStyle/>
          <a:p>
            <a:pPr marL="0" indent="0" algn="l">
              <a:buNone/>
            </a:pPr>
            <a:r>
              <a:rPr lang="en-US" sz="850" dirty="0">
                <a:solidFill>
                  <a:srgbClr val="6B7380"/>
                </a:solidFill>
                <a:latin typeface="Segoe UI" pitchFamily="34" charset="0"/>
                <a:ea typeface="Segoe UI" pitchFamily="34" charset="-122"/>
                <a:cs typeface="Segoe UI" pitchFamily="34" charset="-120"/>
              </a:rPr>
              <a:t>AI Governance Essentials</a:t>
            </a:r>
            <a:endParaRPr lang="en-US" sz="850" dirty="0"/>
          </a:p>
        </p:txBody>
      </p:sp>
      <p:sp>
        <p:nvSpPr>
          <p:cNvPr id="40" name="Text 32"/>
          <p:cNvSpPr/>
          <p:nvPr/>
        </p:nvSpPr>
        <p:spPr>
          <a:xfrm>
            <a:off x="5897880" y="4828032"/>
            <a:ext cx="2743200" cy="219456"/>
          </a:xfrm>
          <a:prstGeom prst="rect">
            <a:avLst/>
          </a:prstGeom>
          <a:noFill/>
          <a:ln/>
        </p:spPr>
        <p:txBody>
          <a:bodyPr wrap="square" lIns="0" tIns="0" rIns="0" bIns="0" rtlCol="0" anchor="ctr"/>
          <a:lstStyle/>
          <a:p>
            <a:pPr marL="0" indent="0" algn="r">
              <a:buNone/>
            </a:pPr>
            <a:r>
              <a:rPr lang="en-US" sz="850" dirty="0">
                <a:solidFill>
                  <a:srgbClr val="6B7380"/>
                </a:solidFill>
                <a:latin typeface="Segoe UI" pitchFamily="34" charset="0"/>
                <a:ea typeface="Segoe UI" pitchFamily="34" charset="-122"/>
                <a:cs typeface="Segoe UI" pitchFamily="34" charset="-120"/>
              </a:rPr>
              <a:t>Board Briefing  </a:t>
            </a:r>
            <a:r>
              <a:rPr lang="en-US" sz="850" b="1" dirty="0">
                <a:solidFill>
                  <a:srgbClr val="0B7A7A"/>
                </a:solidFill>
                <a:latin typeface="Segoe UI" pitchFamily="34" charset="0"/>
                <a:ea typeface="Segoe UI" pitchFamily="34" charset="-122"/>
                <a:cs typeface="Segoe UI" pitchFamily="34" charset="-120"/>
              </a:rPr>
              <a:t>03</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02920" y="384048"/>
            <a:ext cx="7955280" cy="219456"/>
          </a:xfrm>
          <a:prstGeom prst="rect">
            <a:avLst/>
          </a:prstGeom>
          <a:noFill/>
          <a:ln/>
        </p:spPr>
        <p:txBody>
          <a:bodyPr wrap="square" lIns="0" tIns="0" rIns="0" bIns="0" rtlCol="0" anchor="ctr"/>
          <a:lstStyle/>
          <a:p>
            <a:pPr marL="0" indent="0" algn="l">
              <a:buNone/>
            </a:pPr>
            <a:r>
              <a:rPr lang="en-US" sz="1100" b="1" kern="0" spc="300" dirty="0">
                <a:solidFill>
                  <a:srgbClr val="0B7A7A"/>
                </a:solidFill>
                <a:latin typeface="Segoe UI Semibold" pitchFamily="34" charset="0"/>
                <a:ea typeface="Segoe UI Semibold" pitchFamily="34" charset="-122"/>
                <a:cs typeface="Segoe UI Semibold" pitchFamily="34" charset="-120"/>
              </a:rPr>
              <a:t>ROLES &amp; ACCOUNTABILITY</a:t>
            </a:r>
            <a:endParaRPr lang="en-US" sz="1100" dirty="0"/>
          </a:p>
        </p:txBody>
      </p:sp>
      <p:sp>
        <p:nvSpPr>
          <p:cNvPr id="3" name="Text 0"/>
          <p:cNvSpPr>
            <a:spLocks noGrp="1"/>
          </p:cNvSpPr>
          <p:nvPr>
            <p:ph type="title" idx="100" hasCustomPrompt="1"/>
          </p:nvPr>
        </p:nvSpPr>
        <p:spPr>
          <a:xfrm>
            <a:off x="502920" y="603504"/>
            <a:ext cx="7955280" cy="603504"/>
          </a:xfrm>
          <a:prstGeom prst="rect">
            <a:avLst/>
          </a:prstGeom>
          <a:noFill/>
          <a:ln/>
        </p:spPr>
        <p:txBody>
          <a:bodyPr wrap="square" lIns="0" tIns="0" rIns="0" bIns="0" rtlCol="0" anchor="ctr"/>
          <a:lstStyle/>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The Board's Responsibilities</a:t>
            </a:r>
            <a:endParaRPr lang="en-US" sz="2600" dirty="0"/>
          </a:p>
        </p:txBody>
      </p:sp>
      <p:sp>
        <p:nvSpPr>
          <p:cNvPr id="4" name="management card">
            <a:extLst>
              <a:ext uri="{C183D7F6-B498-43B3-948B-1728B52AA6E4}">
                <adec:decorative xmlns:adec="http://schemas.microsoft.com/office/drawing/2017/decorative" val="1"/>
              </a:ext>
            </a:extLst>
          </p:cNvPr>
          <p:cNvSpPr/>
          <p:nvPr/>
        </p:nvSpPr>
        <p:spPr>
          <a:xfrm>
            <a:off x="502920" y="1371600"/>
            <a:ext cx="3950208" cy="2651760"/>
          </a:xfrm>
          <a:prstGeom prst="roundRect">
            <a:avLst>
              <a:gd name="adj" fmla="val 3103"/>
            </a:avLst>
          </a:prstGeom>
          <a:solidFill>
            <a:srgbClr val="F5F7FA"/>
          </a:solidFill>
          <a:ln/>
          <a:effectLst>
            <a:outerShdw blurRad="63500" dist="25400" dir="5400000" algn="bl" rotWithShape="0">
              <a:srgbClr val="0B1F3A">
                <a:alpha val="12000"/>
              </a:srgbClr>
            </a:outerShdw>
          </a:effectLst>
        </p:spPr>
        <p:txBody>
          <a:bodyPr/>
          <a:lstStyle/>
          <a:p>
            <a:endParaRPr lang="en-US"/>
          </a:p>
        </p:txBody>
      </p:sp>
      <p:sp>
        <p:nvSpPr>
          <p:cNvPr id="5" name="icon chip">
            <a:extLst>
              <a:ext uri="{C183D7F6-B498-43B3-948B-1728B52AA6E4}">
                <adec:decorative xmlns:adec="http://schemas.microsoft.com/office/drawing/2017/decorative" val="1"/>
              </a:ext>
            </a:extLst>
          </p:cNvPr>
          <p:cNvSpPr/>
          <p:nvPr/>
        </p:nvSpPr>
        <p:spPr>
          <a:xfrm>
            <a:off x="676656" y="1545336"/>
            <a:ext cx="566928" cy="566928"/>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6" name="Image 0" descr="/agent/turn1/workspace/icons_proc/image-262f2cc5da3cc9459365472c8204d9b0.png"/>
          <p:cNvPicPr>
            <a:picLocks noChangeAspect="1"/>
          </p:cNvPicPr>
          <p:nvPr/>
        </p:nvPicPr>
        <p:blipFill>
          <a:blip r:embed="rId3"/>
          <a:stretch>
            <a:fillRect/>
          </a:stretch>
        </p:blipFill>
        <p:spPr>
          <a:xfrm>
            <a:off x="795711" y="1664391"/>
            <a:ext cx="328818" cy="328818"/>
          </a:xfrm>
          <a:prstGeom prst="rect">
            <a:avLst/>
          </a:prstGeom>
        </p:spPr>
      </p:pic>
      <p:sp>
        <p:nvSpPr>
          <p:cNvPr id="7" name="Text 4"/>
          <p:cNvSpPr/>
          <p:nvPr/>
        </p:nvSpPr>
        <p:spPr>
          <a:xfrm>
            <a:off x="1371600" y="1627632"/>
            <a:ext cx="2377440" cy="219456"/>
          </a:xfrm>
          <a:prstGeom prst="rect">
            <a:avLst/>
          </a:prstGeom>
          <a:noFill/>
          <a:ln/>
        </p:spPr>
        <p:txBody>
          <a:bodyPr wrap="square" lIns="0" tIns="0" rIns="0" bIns="0" rtlCol="0" anchor="ctr"/>
          <a:lstStyle/>
          <a:p>
            <a:pPr marL="0" indent="0">
              <a:buNone/>
            </a:pPr>
            <a:r>
              <a:rPr lang="en-US" sz="1300" b="1" kern="0" spc="200" dirty="0">
                <a:solidFill>
                  <a:srgbClr val="0B1F3A"/>
                </a:solidFill>
                <a:latin typeface="Segoe UI Semibold" pitchFamily="34" charset="0"/>
                <a:ea typeface="Segoe UI Semibold" pitchFamily="34" charset="-122"/>
                <a:cs typeface="Segoe UI Semibold" pitchFamily="34" charset="-120"/>
              </a:rPr>
              <a:t>MANAGEMENT</a:t>
            </a:r>
            <a:endParaRPr lang="en-US" sz="1300" dirty="0"/>
          </a:p>
        </p:txBody>
      </p:sp>
      <p:sp>
        <p:nvSpPr>
          <p:cNvPr id="8" name="Text 5"/>
          <p:cNvSpPr/>
          <p:nvPr/>
        </p:nvSpPr>
        <p:spPr>
          <a:xfrm>
            <a:off x="1371600" y="1865376"/>
            <a:ext cx="2377440" cy="219456"/>
          </a:xfrm>
          <a:prstGeom prst="rect">
            <a:avLst/>
          </a:prstGeom>
          <a:noFill/>
          <a:ln/>
        </p:spPr>
        <p:txBody>
          <a:bodyPr wrap="square" lIns="0" tIns="0" rIns="0" bIns="0" rtlCol="0" anchor="ctr"/>
          <a:lstStyle/>
          <a:p>
            <a:pPr marL="0" indent="0">
              <a:buNone/>
            </a:pPr>
            <a:r>
              <a:rPr lang="en-US" sz="1000" dirty="0">
                <a:solidFill>
                  <a:srgbClr val="5A6472"/>
                </a:solidFill>
                <a:latin typeface="Segoe UI" pitchFamily="34" charset="0"/>
                <a:ea typeface="Segoe UI" pitchFamily="34" charset="-122"/>
                <a:cs typeface="Segoe UI" pitchFamily="34" charset="-120"/>
              </a:rPr>
              <a:t>Runs AI day to day</a:t>
            </a:r>
            <a:endParaRPr lang="en-US" sz="1000" dirty="0"/>
          </a:p>
        </p:txBody>
      </p:sp>
      <p:sp>
        <p:nvSpPr>
          <p:cNvPr id="9" name="icon chip">
            <a:extLst>
              <a:ext uri="{C183D7F6-B498-43B3-948B-1728B52AA6E4}">
                <adec:decorative xmlns:adec="http://schemas.microsoft.com/office/drawing/2017/decorative" val="1"/>
              </a:ext>
            </a:extLst>
          </p:cNvPr>
          <p:cNvSpPr/>
          <p:nvPr/>
        </p:nvSpPr>
        <p:spPr>
          <a:xfrm>
            <a:off x="777240" y="2331720"/>
            <a:ext cx="310896" cy="310896"/>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10" name="Image 1" descr="/agent/turn1/workspace/icons_proc/image-d36f748702d8889225d0662005b1f8e8.png"/>
          <p:cNvPicPr>
            <a:picLocks noChangeAspect="1"/>
          </p:cNvPicPr>
          <p:nvPr/>
        </p:nvPicPr>
        <p:blipFill>
          <a:blip r:embed="rId4"/>
          <a:stretch>
            <a:fillRect/>
          </a:stretch>
        </p:blipFill>
        <p:spPr>
          <a:xfrm>
            <a:off x="842528" y="2397008"/>
            <a:ext cx="180320" cy="180320"/>
          </a:xfrm>
          <a:prstGeom prst="rect">
            <a:avLst/>
          </a:prstGeom>
        </p:spPr>
      </p:pic>
      <p:sp>
        <p:nvSpPr>
          <p:cNvPr id="11" name="Text 7"/>
          <p:cNvSpPr/>
          <p:nvPr/>
        </p:nvSpPr>
        <p:spPr>
          <a:xfrm>
            <a:off x="1207008" y="2340864"/>
            <a:ext cx="2560320" cy="292608"/>
          </a:xfrm>
          <a:prstGeom prst="rect">
            <a:avLst/>
          </a:prstGeom>
          <a:noFill/>
          <a:ln/>
        </p:spPr>
        <p:txBody>
          <a:bodyPr wrap="square" lIns="0" tIns="0" rIns="0" bIns="0" rtlCol="0" anchor="ctr"/>
          <a:lstStyle/>
          <a:p>
            <a:pPr marL="0" indent="0">
              <a:buNone/>
            </a:pPr>
            <a:r>
              <a:rPr lang="en-US" sz="1250" dirty="0">
                <a:solidFill>
                  <a:srgbClr val="0B1F3A"/>
                </a:solidFill>
                <a:latin typeface="Segoe UI" pitchFamily="34" charset="0"/>
                <a:ea typeface="Segoe UI" pitchFamily="34" charset="-122"/>
                <a:cs typeface="Segoe UI" pitchFamily="34" charset="-120"/>
              </a:rPr>
              <a:t>Build</a:t>
            </a:r>
            <a:endParaRPr lang="en-US" sz="1250" dirty="0"/>
          </a:p>
        </p:txBody>
      </p:sp>
      <p:sp>
        <p:nvSpPr>
          <p:cNvPr id="12" name="icon chip">
            <a:extLst>
              <a:ext uri="{C183D7F6-B498-43B3-948B-1728B52AA6E4}">
                <adec:decorative xmlns:adec="http://schemas.microsoft.com/office/drawing/2017/decorative" val="1"/>
              </a:ext>
            </a:extLst>
          </p:cNvPr>
          <p:cNvSpPr/>
          <p:nvPr/>
        </p:nvSpPr>
        <p:spPr>
          <a:xfrm>
            <a:off x="777240" y="2734056"/>
            <a:ext cx="310896" cy="310896"/>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13" name="Image 2" descr="/agent/turn1/workspace/icons_proc/image-1a20eebec14c73651de349b7811f7b44.png"/>
          <p:cNvPicPr>
            <a:picLocks noChangeAspect="1"/>
          </p:cNvPicPr>
          <p:nvPr/>
        </p:nvPicPr>
        <p:blipFill>
          <a:blip r:embed="rId5"/>
          <a:stretch>
            <a:fillRect/>
          </a:stretch>
        </p:blipFill>
        <p:spPr>
          <a:xfrm>
            <a:off x="842528" y="2799344"/>
            <a:ext cx="180320" cy="180320"/>
          </a:xfrm>
          <a:prstGeom prst="rect">
            <a:avLst/>
          </a:prstGeom>
        </p:spPr>
      </p:pic>
      <p:sp>
        <p:nvSpPr>
          <p:cNvPr id="14" name="Text 9"/>
          <p:cNvSpPr/>
          <p:nvPr/>
        </p:nvSpPr>
        <p:spPr>
          <a:xfrm>
            <a:off x="1207008" y="2743200"/>
            <a:ext cx="2560320" cy="292608"/>
          </a:xfrm>
          <a:prstGeom prst="rect">
            <a:avLst/>
          </a:prstGeom>
          <a:noFill/>
          <a:ln/>
        </p:spPr>
        <p:txBody>
          <a:bodyPr wrap="square" lIns="0" tIns="0" rIns="0" bIns="0" rtlCol="0" anchor="ctr"/>
          <a:lstStyle/>
          <a:p>
            <a:pPr marL="0" indent="0">
              <a:buNone/>
            </a:pPr>
            <a:r>
              <a:rPr lang="en-US" sz="1250" dirty="0">
                <a:solidFill>
                  <a:srgbClr val="0B1F3A"/>
                </a:solidFill>
                <a:latin typeface="Segoe UI" pitchFamily="34" charset="0"/>
                <a:ea typeface="Segoe UI" pitchFamily="34" charset="-122"/>
                <a:cs typeface="Segoe UI" pitchFamily="34" charset="-120"/>
              </a:rPr>
              <a:t>Deploy</a:t>
            </a:r>
            <a:endParaRPr lang="en-US" sz="1250" dirty="0"/>
          </a:p>
        </p:txBody>
      </p:sp>
      <p:sp>
        <p:nvSpPr>
          <p:cNvPr id="15" name="icon chip">
            <a:extLst>
              <a:ext uri="{C183D7F6-B498-43B3-948B-1728B52AA6E4}">
                <adec:decorative xmlns:adec="http://schemas.microsoft.com/office/drawing/2017/decorative" val="1"/>
              </a:ext>
            </a:extLst>
          </p:cNvPr>
          <p:cNvSpPr/>
          <p:nvPr/>
        </p:nvSpPr>
        <p:spPr>
          <a:xfrm>
            <a:off x="777240" y="3136392"/>
            <a:ext cx="310896" cy="310896"/>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16" name="Image 3" descr="/agent/turn1/workspace/icons_proc/image-262f2cc5da3cc9459365472c8204d9b0.png"/>
          <p:cNvPicPr>
            <a:picLocks noChangeAspect="1"/>
          </p:cNvPicPr>
          <p:nvPr/>
        </p:nvPicPr>
        <p:blipFill>
          <a:blip r:embed="rId3"/>
          <a:stretch>
            <a:fillRect/>
          </a:stretch>
        </p:blipFill>
        <p:spPr>
          <a:xfrm>
            <a:off x="842528" y="3201680"/>
            <a:ext cx="180320" cy="180320"/>
          </a:xfrm>
          <a:prstGeom prst="rect">
            <a:avLst/>
          </a:prstGeom>
        </p:spPr>
      </p:pic>
      <p:sp>
        <p:nvSpPr>
          <p:cNvPr id="17" name="Text 11"/>
          <p:cNvSpPr/>
          <p:nvPr/>
        </p:nvSpPr>
        <p:spPr>
          <a:xfrm>
            <a:off x="1207008" y="3145536"/>
            <a:ext cx="2560320" cy="292608"/>
          </a:xfrm>
          <a:prstGeom prst="rect">
            <a:avLst/>
          </a:prstGeom>
          <a:noFill/>
          <a:ln/>
        </p:spPr>
        <p:txBody>
          <a:bodyPr wrap="square" lIns="0" tIns="0" rIns="0" bIns="0" rtlCol="0" anchor="ctr"/>
          <a:lstStyle/>
          <a:p>
            <a:pPr marL="0" indent="0">
              <a:buNone/>
            </a:pPr>
            <a:r>
              <a:rPr lang="en-US" sz="1250" dirty="0">
                <a:solidFill>
                  <a:srgbClr val="0B1F3A"/>
                </a:solidFill>
                <a:latin typeface="Segoe UI" pitchFamily="34" charset="0"/>
                <a:ea typeface="Segoe UI" pitchFamily="34" charset="-122"/>
                <a:cs typeface="Segoe UI" pitchFamily="34" charset="-120"/>
              </a:rPr>
              <a:t>Operate</a:t>
            </a:r>
            <a:endParaRPr lang="en-US" sz="1250" dirty="0"/>
          </a:p>
        </p:txBody>
      </p:sp>
      <p:sp>
        <p:nvSpPr>
          <p:cNvPr id="18" name="icon chip">
            <a:extLst>
              <a:ext uri="{C183D7F6-B498-43B3-948B-1728B52AA6E4}">
                <adec:decorative xmlns:adec="http://schemas.microsoft.com/office/drawing/2017/decorative" val="1"/>
              </a:ext>
            </a:extLst>
          </p:cNvPr>
          <p:cNvSpPr/>
          <p:nvPr/>
        </p:nvSpPr>
        <p:spPr>
          <a:xfrm>
            <a:off x="777240" y="3538728"/>
            <a:ext cx="310896" cy="310896"/>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19" name="Image 4" descr="/agent/turn1/workspace/icons_proc/image-2681f3e9f2f992eba99c28d9c0d50910.png"/>
          <p:cNvPicPr>
            <a:picLocks noChangeAspect="1"/>
          </p:cNvPicPr>
          <p:nvPr/>
        </p:nvPicPr>
        <p:blipFill>
          <a:blip r:embed="rId6"/>
          <a:stretch>
            <a:fillRect/>
          </a:stretch>
        </p:blipFill>
        <p:spPr>
          <a:xfrm>
            <a:off x="842528" y="3604016"/>
            <a:ext cx="180320" cy="180320"/>
          </a:xfrm>
          <a:prstGeom prst="rect">
            <a:avLst/>
          </a:prstGeom>
        </p:spPr>
      </p:pic>
      <p:sp>
        <p:nvSpPr>
          <p:cNvPr id="20" name="Text 13"/>
          <p:cNvSpPr/>
          <p:nvPr/>
        </p:nvSpPr>
        <p:spPr>
          <a:xfrm>
            <a:off x="1207008" y="3547872"/>
            <a:ext cx="2560320" cy="292608"/>
          </a:xfrm>
          <a:prstGeom prst="rect">
            <a:avLst/>
          </a:prstGeom>
          <a:noFill/>
          <a:ln/>
        </p:spPr>
        <p:txBody>
          <a:bodyPr wrap="square" lIns="0" tIns="0" rIns="0" bIns="0" rtlCol="0" anchor="ctr"/>
          <a:lstStyle/>
          <a:p>
            <a:pPr marL="0" indent="0">
              <a:buNone/>
            </a:pPr>
            <a:r>
              <a:rPr lang="en-US" sz="1250" dirty="0">
                <a:solidFill>
                  <a:srgbClr val="0B1F3A"/>
                </a:solidFill>
                <a:latin typeface="Segoe UI" pitchFamily="34" charset="0"/>
                <a:ea typeface="Segoe UI" pitchFamily="34" charset="-122"/>
                <a:cs typeface="Segoe UI" pitchFamily="34" charset="-120"/>
              </a:rPr>
              <a:t>Monitor</a:t>
            </a:r>
            <a:endParaRPr lang="en-US" sz="1250" dirty="0"/>
          </a:p>
        </p:txBody>
      </p:sp>
      <p:sp>
        <p:nvSpPr>
          <p:cNvPr id="21" name="board card">
            <a:extLst>
              <a:ext uri="{C183D7F6-B498-43B3-948B-1728B52AA6E4}">
                <adec:decorative xmlns:adec="http://schemas.microsoft.com/office/drawing/2017/decorative" val="1"/>
              </a:ext>
            </a:extLst>
          </p:cNvPr>
          <p:cNvSpPr/>
          <p:nvPr/>
        </p:nvSpPr>
        <p:spPr>
          <a:xfrm>
            <a:off x="4690872" y="1371600"/>
            <a:ext cx="3950208" cy="2651760"/>
          </a:xfrm>
          <a:prstGeom prst="roundRect">
            <a:avLst>
              <a:gd name="adj" fmla="val 3103"/>
            </a:avLst>
          </a:prstGeom>
          <a:solidFill>
            <a:srgbClr val="0B1F3A"/>
          </a:solidFill>
          <a:ln/>
          <a:effectLst>
            <a:outerShdw blurRad="114300" dist="38100" dir="5400000" algn="bl" rotWithShape="0">
              <a:srgbClr val="0B1F3A">
                <a:alpha val="16000"/>
              </a:srgbClr>
            </a:outerShdw>
          </a:effectLst>
        </p:spPr>
        <p:txBody>
          <a:bodyPr/>
          <a:lstStyle/>
          <a:p>
            <a:endParaRPr lang="en-US"/>
          </a:p>
        </p:txBody>
      </p:sp>
      <p:sp>
        <p:nvSpPr>
          <p:cNvPr id="22" name="icon chip">
            <a:extLst>
              <a:ext uri="{C183D7F6-B498-43B3-948B-1728B52AA6E4}">
                <adec:decorative xmlns:adec="http://schemas.microsoft.com/office/drawing/2017/decorative" val="1"/>
              </a:ext>
            </a:extLst>
          </p:cNvPr>
          <p:cNvSpPr/>
          <p:nvPr/>
        </p:nvSpPr>
        <p:spPr>
          <a:xfrm>
            <a:off x="4864608" y="1545336"/>
            <a:ext cx="566928" cy="566928"/>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3" name="Image 5" descr="/agent/turn1/workspace/icons_proc/image-333b511af9709246b3c8e47cc0e48bbc.png"/>
          <p:cNvPicPr>
            <a:picLocks noChangeAspect="1"/>
          </p:cNvPicPr>
          <p:nvPr/>
        </p:nvPicPr>
        <p:blipFill>
          <a:blip r:embed="rId7"/>
          <a:stretch>
            <a:fillRect/>
          </a:stretch>
        </p:blipFill>
        <p:spPr>
          <a:xfrm>
            <a:off x="4983663" y="1664391"/>
            <a:ext cx="328818" cy="328818"/>
          </a:xfrm>
          <a:prstGeom prst="rect">
            <a:avLst/>
          </a:prstGeom>
        </p:spPr>
      </p:pic>
      <p:sp>
        <p:nvSpPr>
          <p:cNvPr id="24" name="Text 16"/>
          <p:cNvSpPr/>
          <p:nvPr/>
        </p:nvSpPr>
        <p:spPr>
          <a:xfrm>
            <a:off x="5559552" y="1627632"/>
            <a:ext cx="2377440" cy="219456"/>
          </a:xfrm>
          <a:prstGeom prst="rect">
            <a:avLst/>
          </a:prstGeom>
          <a:noFill/>
          <a:ln/>
        </p:spPr>
        <p:txBody>
          <a:bodyPr wrap="square" lIns="0" tIns="0" rIns="0" bIns="0" rtlCol="0" anchor="ctr"/>
          <a:lstStyle/>
          <a:p>
            <a:pPr marL="0" indent="0">
              <a:buNone/>
            </a:pPr>
            <a:r>
              <a:rPr lang="en-US" sz="1300" b="1" kern="0" spc="200" dirty="0">
                <a:solidFill>
                  <a:srgbClr val="FFFFFF"/>
                </a:solidFill>
                <a:latin typeface="Segoe UI Semibold" pitchFamily="34" charset="0"/>
                <a:ea typeface="Segoe UI Semibold" pitchFamily="34" charset="-122"/>
                <a:cs typeface="Segoe UI Semibold" pitchFamily="34" charset="-120"/>
              </a:rPr>
              <a:t>BOARD</a:t>
            </a:r>
            <a:endParaRPr lang="en-US" sz="1300" dirty="0"/>
          </a:p>
        </p:txBody>
      </p:sp>
      <p:sp>
        <p:nvSpPr>
          <p:cNvPr id="25" name="Text 17"/>
          <p:cNvSpPr/>
          <p:nvPr/>
        </p:nvSpPr>
        <p:spPr>
          <a:xfrm>
            <a:off x="5559552" y="1865376"/>
            <a:ext cx="2377440" cy="219456"/>
          </a:xfrm>
          <a:prstGeom prst="rect">
            <a:avLst/>
          </a:prstGeom>
          <a:noFill/>
          <a:ln/>
        </p:spPr>
        <p:txBody>
          <a:bodyPr wrap="square" lIns="0" tIns="0" rIns="0" bIns="0" rtlCol="0" anchor="ctr"/>
          <a:lstStyle/>
          <a:p>
            <a:pPr marL="0" indent="0">
              <a:buNone/>
            </a:pPr>
            <a:r>
              <a:rPr lang="en-US" sz="1000" dirty="0">
                <a:solidFill>
                  <a:srgbClr val="9FB4CC"/>
                </a:solidFill>
                <a:latin typeface="Segoe UI" pitchFamily="34" charset="0"/>
                <a:ea typeface="Segoe UI" pitchFamily="34" charset="-122"/>
                <a:cs typeface="Segoe UI" pitchFamily="34" charset="-120"/>
              </a:rPr>
              <a:t>Governs AI outcomes</a:t>
            </a:r>
            <a:endParaRPr lang="en-US" sz="1000" dirty="0"/>
          </a:p>
        </p:txBody>
      </p:sp>
      <p:sp>
        <p:nvSpPr>
          <p:cNvPr id="26" name="icon chip">
            <a:extLst>
              <a:ext uri="{C183D7F6-B498-43B3-948B-1728B52AA6E4}">
                <adec:decorative xmlns:adec="http://schemas.microsoft.com/office/drawing/2017/decorative" val="1"/>
              </a:ext>
            </a:extLst>
          </p:cNvPr>
          <p:cNvSpPr/>
          <p:nvPr/>
        </p:nvSpPr>
        <p:spPr>
          <a:xfrm>
            <a:off x="4992624" y="2331720"/>
            <a:ext cx="310896" cy="310896"/>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7" name="Image 6" descr="/agent/turn1/workspace/icons_proc/image-ed9c6719446868aaa925fdd91ff2ab80.png"/>
          <p:cNvPicPr>
            <a:picLocks noChangeAspect="1"/>
          </p:cNvPicPr>
          <p:nvPr/>
        </p:nvPicPr>
        <p:blipFill>
          <a:blip r:embed="rId8"/>
          <a:stretch>
            <a:fillRect/>
          </a:stretch>
        </p:blipFill>
        <p:spPr>
          <a:xfrm>
            <a:off x="5057912" y="2397008"/>
            <a:ext cx="180320" cy="180320"/>
          </a:xfrm>
          <a:prstGeom prst="rect">
            <a:avLst/>
          </a:prstGeom>
        </p:spPr>
      </p:pic>
      <p:sp>
        <p:nvSpPr>
          <p:cNvPr id="28" name="Text 19"/>
          <p:cNvSpPr/>
          <p:nvPr/>
        </p:nvSpPr>
        <p:spPr>
          <a:xfrm>
            <a:off x="5422392" y="2340864"/>
            <a:ext cx="2926080" cy="292608"/>
          </a:xfrm>
          <a:prstGeom prst="rect">
            <a:avLst/>
          </a:prstGeom>
          <a:noFill/>
          <a:ln/>
        </p:spPr>
        <p:txBody>
          <a:bodyPr wrap="square" lIns="0" tIns="0" rIns="0" bIns="0" rtlCol="0" anchor="ctr"/>
          <a:lstStyle/>
          <a:p>
            <a:pPr marL="0" indent="0">
              <a:buNone/>
            </a:pPr>
            <a:r>
              <a:rPr lang="en-US" sz="1250" dirty="0">
                <a:solidFill>
                  <a:srgbClr val="FFFFFF"/>
                </a:solidFill>
                <a:latin typeface="Segoe UI" pitchFamily="34" charset="0"/>
                <a:ea typeface="Segoe UI" pitchFamily="34" charset="-122"/>
                <a:cs typeface="Segoe UI" pitchFamily="34" charset="-120"/>
              </a:rPr>
              <a:t>Provide oversight</a:t>
            </a:r>
            <a:endParaRPr lang="en-US" sz="1250" dirty="0"/>
          </a:p>
        </p:txBody>
      </p:sp>
      <p:sp>
        <p:nvSpPr>
          <p:cNvPr id="29" name="icon chip">
            <a:extLst>
              <a:ext uri="{C183D7F6-B498-43B3-948B-1728B52AA6E4}">
                <adec:decorative xmlns:adec="http://schemas.microsoft.com/office/drawing/2017/decorative" val="1"/>
              </a:ext>
            </a:extLst>
          </p:cNvPr>
          <p:cNvSpPr/>
          <p:nvPr/>
        </p:nvSpPr>
        <p:spPr>
          <a:xfrm>
            <a:off x="4992624" y="2734056"/>
            <a:ext cx="310896" cy="310896"/>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30" name="Image 7" descr="/agent/turn1/workspace/icons_proc/image-927115db1781def1a9aa5f0c22932093.png"/>
          <p:cNvPicPr>
            <a:picLocks noChangeAspect="1"/>
          </p:cNvPicPr>
          <p:nvPr/>
        </p:nvPicPr>
        <p:blipFill>
          <a:blip r:embed="rId9"/>
          <a:stretch>
            <a:fillRect/>
          </a:stretch>
        </p:blipFill>
        <p:spPr>
          <a:xfrm>
            <a:off x="5057912" y="2799344"/>
            <a:ext cx="180320" cy="180320"/>
          </a:xfrm>
          <a:prstGeom prst="rect">
            <a:avLst/>
          </a:prstGeom>
        </p:spPr>
      </p:pic>
      <p:sp>
        <p:nvSpPr>
          <p:cNvPr id="31" name="Text 21"/>
          <p:cNvSpPr/>
          <p:nvPr/>
        </p:nvSpPr>
        <p:spPr>
          <a:xfrm>
            <a:off x="5422392" y="2743200"/>
            <a:ext cx="2926080" cy="292608"/>
          </a:xfrm>
          <a:prstGeom prst="rect">
            <a:avLst/>
          </a:prstGeom>
          <a:noFill/>
          <a:ln/>
        </p:spPr>
        <p:txBody>
          <a:bodyPr wrap="square" lIns="0" tIns="0" rIns="0" bIns="0" rtlCol="0" anchor="ctr"/>
          <a:lstStyle/>
          <a:p>
            <a:pPr marL="0" indent="0">
              <a:buNone/>
            </a:pPr>
            <a:r>
              <a:rPr lang="en-US" sz="1250" dirty="0">
                <a:solidFill>
                  <a:srgbClr val="FFFFFF"/>
                </a:solidFill>
                <a:latin typeface="Segoe UI" pitchFamily="34" charset="0"/>
                <a:ea typeface="Segoe UI" pitchFamily="34" charset="-122"/>
                <a:cs typeface="Segoe UI" pitchFamily="34" charset="-120"/>
              </a:rPr>
              <a:t>Define risk appetite</a:t>
            </a:r>
            <a:endParaRPr lang="en-US" sz="1250" dirty="0"/>
          </a:p>
        </p:txBody>
      </p:sp>
      <p:sp>
        <p:nvSpPr>
          <p:cNvPr id="32" name="icon chip">
            <a:extLst>
              <a:ext uri="{C183D7F6-B498-43B3-948B-1728B52AA6E4}">
                <adec:decorative xmlns:adec="http://schemas.microsoft.com/office/drawing/2017/decorative" val="1"/>
              </a:ext>
            </a:extLst>
          </p:cNvPr>
          <p:cNvSpPr/>
          <p:nvPr/>
        </p:nvSpPr>
        <p:spPr>
          <a:xfrm>
            <a:off x="4992624" y="3136392"/>
            <a:ext cx="310896" cy="310896"/>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33" name="Image 8" descr="/agent/turn1/workspace/icons_proc/image-a4212de446f0d78d3f17bb1e07ab8183.png"/>
          <p:cNvPicPr>
            <a:picLocks noChangeAspect="1"/>
          </p:cNvPicPr>
          <p:nvPr/>
        </p:nvPicPr>
        <p:blipFill>
          <a:blip r:embed="rId10"/>
          <a:stretch>
            <a:fillRect/>
          </a:stretch>
        </p:blipFill>
        <p:spPr>
          <a:xfrm>
            <a:off x="5057912" y="3201680"/>
            <a:ext cx="180320" cy="180320"/>
          </a:xfrm>
          <a:prstGeom prst="rect">
            <a:avLst/>
          </a:prstGeom>
        </p:spPr>
      </p:pic>
      <p:sp>
        <p:nvSpPr>
          <p:cNvPr id="34" name="Text 23"/>
          <p:cNvSpPr/>
          <p:nvPr/>
        </p:nvSpPr>
        <p:spPr>
          <a:xfrm>
            <a:off x="5422392" y="3145536"/>
            <a:ext cx="2926080" cy="292608"/>
          </a:xfrm>
          <a:prstGeom prst="rect">
            <a:avLst/>
          </a:prstGeom>
          <a:noFill/>
          <a:ln/>
        </p:spPr>
        <p:txBody>
          <a:bodyPr wrap="square" lIns="0" tIns="0" rIns="0" bIns="0" rtlCol="0" anchor="ctr"/>
          <a:lstStyle/>
          <a:p>
            <a:pPr marL="0" indent="0">
              <a:buNone/>
            </a:pPr>
            <a:r>
              <a:rPr lang="en-US" sz="1250" dirty="0">
                <a:solidFill>
                  <a:srgbClr val="FFFFFF"/>
                </a:solidFill>
                <a:latin typeface="Segoe UI" pitchFamily="34" charset="0"/>
                <a:ea typeface="Segoe UI" pitchFamily="34" charset="-122"/>
                <a:cs typeface="Segoe UI" pitchFamily="34" charset="-120"/>
              </a:rPr>
              <a:t>Review performance</a:t>
            </a:r>
            <a:endParaRPr lang="en-US" sz="1250" dirty="0"/>
          </a:p>
        </p:txBody>
      </p:sp>
      <p:sp>
        <p:nvSpPr>
          <p:cNvPr id="35" name="icon chip">
            <a:extLst>
              <a:ext uri="{C183D7F6-B498-43B3-948B-1728B52AA6E4}">
                <adec:decorative xmlns:adec="http://schemas.microsoft.com/office/drawing/2017/decorative" val="1"/>
              </a:ext>
            </a:extLst>
          </p:cNvPr>
          <p:cNvSpPr/>
          <p:nvPr/>
        </p:nvSpPr>
        <p:spPr>
          <a:xfrm>
            <a:off x="4992624" y="3538728"/>
            <a:ext cx="310896" cy="310896"/>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36" name="Image 9" descr="/agent/turn1/workspace/icons_proc/image-3b877598d35e126d65e5b42cff352c26.png"/>
          <p:cNvPicPr>
            <a:picLocks noChangeAspect="1"/>
          </p:cNvPicPr>
          <p:nvPr/>
        </p:nvPicPr>
        <p:blipFill>
          <a:blip r:embed="rId11"/>
          <a:stretch>
            <a:fillRect/>
          </a:stretch>
        </p:blipFill>
        <p:spPr>
          <a:xfrm>
            <a:off x="5057912" y="3604016"/>
            <a:ext cx="180320" cy="180320"/>
          </a:xfrm>
          <a:prstGeom prst="rect">
            <a:avLst/>
          </a:prstGeom>
        </p:spPr>
      </p:pic>
      <p:sp>
        <p:nvSpPr>
          <p:cNvPr id="37" name="Text 25"/>
          <p:cNvSpPr/>
          <p:nvPr/>
        </p:nvSpPr>
        <p:spPr>
          <a:xfrm>
            <a:off x="5422392" y="3547872"/>
            <a:ext cx="2926080" cy="292608"/>
          </a:xfrm>
          <a:prstGeom prst="rect">
            <a:avLst/>
          </a:prstGeom>
          <a:noFill/>
          <a:ln/>
        </p:spPr>
        <p:txBody>
          <a:bodyPr wrap="square" lIns="0" tIns="0" rIns="0" bIns="0" rtlCol="0" anchor="ctr"/>
          <a:lstStyle/>
          <a:p>
            <a:pPr marL="0" indent="0">
              <a:buNone/>
            </a:pPr>
            <a:r>
              <a:rPr lang="en-US" sz="1250" dirty="0">
                <a:solidFill>
                  <a:srgbClr val="FFFFFF"/>
                </a:solidFill>
                <a:latin typeface="Segoe UI" pitchFamily="34" charset="0"/>
                <a:ea typeface="Segoe UI" pitchFamily="34" charset="-122"/>
                <a:cs typeface="Segoe UI" pitchFamily="34" charset="-120"/>
              </a:rPr>
              <a:t>Ensure accountability</a:t>
            </a:r>
            <a:endParaRPr lang="en-US" sz="1250" dirty="0"/>
          </a:p>
        </p:txBody>
      </p:sp>
      <p:sp>
        <p:nvSpPr>
          <p:cNvPr id="38" name="callout">
            <a:extLst>
              <a:ext uri="{C183D7F6-B498-43B3-948B-1728B52AA6E4}">
                <adec:decorative xmlns:adec="http://schemas.microsoft.com/office/drawing/2017/decorative" val="1"/>
              </a:ext>
            </a:extLst>
          </p:cNvPr>
          <p:cNvSpPr/>
          <p:nvPr/>
        </p:nvSpPr>
        <p:spPr>
          <a:xfrm>
            <a:off x="502920" y="4224528"/>
            <a:ext cx="8138160" cy="512064"/>
          </a:xfrm>
          <a:prstGeom prst="roundRect">
            <a:avLst>
              <a:gd name="adj" fmla="val 12500"/>
            </a:avLst>
          </a:prstGeom>
          <a:solidFill>
            <a:srgbClr val="00A6A6"/>
          </a:solidFill>
          <a:ln/>
        </p:spPr>
        <p:txBody>
          <a:bodyPr/>
          <a:lstStyle/>
          <a:p>
            <a:endParaRPr lang="en-US"/>
          </a:p>
        </p:txBody>
      </p:sp>
      <p:sp>
        <p:nvSpPr>
          <p:cNvPr id="39" name="Text 27"/>
          <p:cNvSpPr/>
          <p:nvPr/>
        </p:nvSpPr>
        <p:spPr>
          <a:xfrm>
            <a:off x="502920" y="4224528"/>
            <a:ext cx="8138160" cy="512064"/>
          </a:xfrm>
          <a:prstGeom prst="rect">
            <a:avLst/>
          </a:prstGeom>
          <a:noFill/>
          <a:ln/>
        </p:spPr>
        <p:txBody>
          <a:bodyPr wrap="square" lIns="0" tIns="0" rIns="0" bIns="0" rtlCol="0" anchor="ctr"/>
          <a:lstStyle/>
          <a:p>
            <a:pPr marL="0" indent="0" algn="ctr">
              <a:buNone/>
            </a:pPr>
            <a:r>
              <a:rPr lang="en-US" sz="1500" b="1" i="1" dirty="0">
                <a:solidFill>
                  <a:srgbClr val="FFFFFF"/>
                </a:solidFill>
                <a:latin typeface="Segoe UI Semibold" pitchFamily="34" charset="0"/>
                <a:ea typeface="Segoe UI Semibold" pitchFamily="34" charset="-122"/>
                <a:cs typeface="Segoe UI Semibold" pitchFamily="34" charset="-120"/>
              </a:rPr>
              <a:t>The Board governs outcomes — not algorithms.</a:t>
            </a:r>
            <a:endParaRPr lang="en-US" sz="1500" dirty="0"/>
          </a:p>
        </p:txBody>
      </p:sp>
      <p:sp>
        <p:nvSpPr>
          <p:cNvPr id="40" name="Text 28"/>
          <p:cNvSpPr/>
          <p:nvPr/>
        </p:nvSpPr>
        <p:spPr>
          <a:xfrm>
            <a:off x="502920" y="4828032"/>
            <a:ext cx="4572000" cy="219456"/>
          </a:xfrm>
          <a:prstGeom prst="rect">
            <a:avLst/>
          </a:prstGeom>
          <a:noFill/>
          <a:ln/>
        </p:spPr>
        <p:txBody>
          <a:bodyPr wrap="square" lIns="0" tIns="0" rIns="0" bIns="0" rtlCol="0" anchor="ctr"/>
          <a:lstStyle/>
          <a:p>
            <a:pPr marL="0" indent="0" algn="l">
              <a:buNone/>
            </a:pPr>
            <a:r>
              <a:rPr lang="en-US" sz="850" dirty="0">
                <a:solidFill>
                  <a:srgbClr val="6B7380"/>
                </a:solidFill>
                <a:latin typeface="Segoe UI" pitchFamily="34" charset="0"/>
                <a:ea typeface="Segoe UI" pitchFamily="34" charset="-122"/>
                <a:cs typeface="Segoe UI" pitchFamily="34" charset="-120"/>
              </a:rPr>
              <a:t>AI Governance Essentials</a:t>
            </a:r>
            <a:endParaRPr lang="en-US" sz="850" dirty="0"/>
          </a:p>
        </p:txBody>
      </p:sp>
      <p:sp>
        <p:nvSpPr>
          <p:cNvPr id="41" name="Text 29"/>
          <p:cNvSpPr/>
          <p:nvPr/>
        </p:nvSpPr>
        <p:spPr>
          <a:xfrm>
            <a:off x="5897880" y="4828032"/>
            <a:ext cx="2743200" cy="219456"/>
          </a:xfrm>
          <a:prstGeom prst="rect">
            <a:avLst/>
          </a:prstGeom>
          <a:noFill/>
          <a:ln/>
        </p:spPr>
        <p:txBody>
          <a:bodyPr wrap="square" lIns="0" tIns="0" rIns="0" bIns="0" rtlCol="0" anchor="ctr"/>
          <a:lstStyle/>
          <a:p>
            <a:pPr marL="0" indent="0" algn="r">
              <a:buNone/>
            </a:pPr>
            <a:r>
              <a:rPr lang="en-US" sz="850" dirty="0">
                <a:solidFill>
                  <a:srgbClr val="6B7380"/>
                </a:solidFill>
                <a:latin typeface="Segoe UI" pitchFamily="34" charset="0"/>
                <a:ea typeface="Segoe UI" pitchFamily="34" charset="-122"/>
                <a:cs typeface="Segoe UI" pitchFamily="34" charset="-120"/>
              </a:rPr>
              <a:t>Board Briefing  </a:t>
            </a:r>
            <a:r>
              <a:rPr lang="en-US" sz="850" b="1" dirty="0">
                <a:solidFill>
                  <a:srgbClr val="0B7A7A"/>
                </a:solidFill>
                <a:latin typeface="Segoe UI" pitchFamily="34" charset="0"/>
                <a:ea typeface="Segoe UI" pitchFamily="34" charset="-122"/>
                <a:cs typeface="Segoe UI" pitchFamily="34" charset="-120"/>
              </a:rPr>
              <a:t>04</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02920" y="384048"/>
            <a:ext cx="7955280" cy="219456"/>
          </a:xfrm>
          <a:prstGeom prst="rect">
            <a:avLst/>
          </a:prstGeom>
          <a:noFill/>
          <a:ln/>
        </p:spPr>
        <p:txBody>
          <a:bodyPr wrap="square" lIns="0" tIns="0" rIns="0" bIns="0" rtlCol="0" anchor="ctr"/>
          <a:lstStyle/>
          <a:p>
            <a:pPr marL="0" indent="0" algn="l">
              <a:buNone/>
            </a:pPr>
            <a:r>
              <a:rPr lang="en-US" sz="1100" b="1" kern="0" spc="300" dirty="0">
                <a:solidFill>
                  <a:srgbClr val="0B7A7A"/>
                </a:solidFill>
                <a:latin typeface="Segoe UI Semibold" pitchFamily="34" charset="0"/>
                <a:ea typeface="Segoe UI Semibold" pitchFamily="34" charset="-122"/>
                <a:cs typeface="Segoe UI Semibold" pitchFamily="34" charset="-120"/>
              </a:rPr>
              <a:t>RISK LANDSCAPE</a:t>
            </a:r>
            <a:endParaRPr lang="en-US" sz="1100" dirty="0"/>
          </a:p>
        </p:txBody>
      </p:sp>
      <p:sp>
        <p:nvSpPr>
          <p:cNvPr id="3" name="Text 0"/>
          <p:cNvSpPr>
            <a:spLocks noGrp="1"/>
          </p:cNvSpPr>
          <p:nvPr>
            <p:ph type="title" idx="100" hasCustomPrompt="1"/>
          </p:nvPr>
        </p:nvSpPr>
        <p:spPr>
          <a:xfrm>
            <a:off x="502920" y="603504"/>
            <a:ext cx="7955280" cy="603504"/>
          </a:xfrm>
          <a:prstGeom prst="rect">
            <a:avLst/>
          </a:prstGeom>
          <a:noFill/>
          <a:ln/>
        </p:spPr>
        <p:txBody>
          <a:bodyPr wrap="square" lIns="0" tIns="0" rIns="0" bIns="0" rtlCol="0" anchor="ctr"/>
          <a:lstStyle/>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Enterprise AI Risk Landscape</a:t>
            </a:r>
            <a:endParaRPr lang="en-US" sz="2600" dirty="0"/>
          </a:p>
        </p:txBody>
      </p:sp>
      <p:sp>
        <p:nvSpPr>
          <p:cNvPr id="4" name="heat cell">
            <a:extLst>
              <a:ext uri="{C183D7F6-B498-43B3-948B-1728B52AA6E4}">
                <adec:decorative xmlns:adec="http://schemas.microsoft.com/office/drawing/2017/decorative" val="1"/>
              </a:ext>
            </a:extLst>
          </p:cNvPr>
          <p:cNvSpPr/>
          <p:nvPr/>
        </p:nvSpPr>
        <p:spPr>
          <a:xfrm>
            <a:off x="1417320" y="1508760"/>
            <a:ext cx="859536" cy="548640"/>
          </a:xfrm>
          <a:prstGeom prst="rect">
            <a:avLst/>
          </a:prstGeom>
          <a:solidFill>
            <a:srgbClr val="FBF0D8"/>
          </a:solidFill>
          <a:ln w="19050">
            <a:solidFill>
              <a:srgbClr val="FFFFFF"/>
            </a:solidFill>
            <a:prstDash val="solid"/>
          </a:ln>
        </p:spPr>
        <p:txBody>
          <a:bodyPr/>
          <a:lstStyle/>
          <a:p>
            <a:endParaRPr lang="en-US"/>
          </a:p>
        </p:txBody>
      </p:sp>
      <p:sp>
        <p:nvSpPr>
          <p:cNvPr id="5" name="heat cell">
            <a:extLst>
              <a:ext uri="{C183D7F6-B498-43B3-948B-1728B52AA6E4}">
                <adec:decorative xmlns:adec="http://schemas.microsoft.com/office/drawing/2017/decorative" val="1"/>
              </a:ext>
            </a:extLst>
          </p:cNvPr>
          <p:cNvSpPr/>
          <p:nvPr/>
        </p:nvSpPr>
        <p:spPr>
          <a:xfrm>
            <a:off x="2276856" y="1508760"/>
            <a:ext cx="859536" cy="548640"/>
          </a:xfrm>
          <a:prstGeom prst="rect">
            <a:avLst/>
          </a:prstGeom>
          <a:solidFill>
            <a:srgbClr val="FBF0D8"/>
          </a:solidFill>
          <a:ln w="19050">
            <a:solidFill>
              <a:srgbClr val="FFFFFF"/>
            </a:solidFill>
            <a:prstDash val="solid"/>
          </a:ln>
        </p:spPr>
        <p:txBody>
          <a:bodyPr/>
          <a:lstStyle/>
          <a:p>
            <a:endParaRPr lang="en-US"/>
          </a:p>
        </p:txBody>
      </p:sp>
      <p:sp>
        <p:nvSpPr>
          <p:cNvPr id="6" name="heat cell">
            <a:extLst>
              <a:ext uri="{C183D7F6-B498-43B3-948B-1728B52AA6E4}">
                <adec:decorative xmlns:adec="http://schemas.microsoft.com/office/drawing/2017/decorative" val="1"/>
              </a:ext>
            </a:extLst>
          </p:cNvPr>
          <p:cNvSpPr/>
          <p:nvPr/>
        </p:nvSpPr>
        <p:spPr>
          <a:xfrm>
            <a:off x="3136392" y="1508760"/>
            <a:ext cx="859536" cy="548640"/>
          </a:xfrm>
          <a:prstGeom prst="rect">
            <a:avLst/>
          </a:prstGeom>
          <a:solidFill>
            <a:srgbClr val="F6DCC9"/>
          </a:solidFill>
          <a:ln w="19050">
            <a:solidFill>
              <a:srgbClr val="FFFFFF"/>
            </a:solidFill>
            <a:prstDash val="solid"/>
          </a:ln>
        </p:spPr>
        <p:txBody>
          <a:bodyPr/>
          <a:lstStyle/>
          <a:p>
            <a:endParaRPr lang="en-US"/>
          </a:p>
        </p:txBody>
      </p:sp>
      <p:sp>
        <p:nvSpPr>
          <p:cNvPr id="7" name="heat cell">
            <a:extLst>
              <a:ext uri="{C183D7F6-B498-43B3-948B-1728B52AA6E4}">
                <adec:decorative xmlns:adec="http://schemas.microsoft.com/office/drawing/2017/decorative" val="1"/>
              </a:ext>
            </a:extLst>
          </p:cNvPr>
          <p:cNvSpPr/>
          <p:nvPr/>
        </p:nvSpPr>
        <p:spPr>
          <a:xfrm>
            <a:off x="3995928" y="1508760"/>
            <a:ext cx="859536" cy="548640"/>
          </a:xfrm>
          <a:prstGeom prst="rect">
            <a:avLst/>
          </a:prstGeom>
          <a:solidFill>
            <a:srgbClr val="F6DCC9"/>
          </a:solidFill>
          <a:ln w="19050">
            <a:solidFill>
              <a:srgbClr val="FFFFFF"/>
            </a:solidFill>
            <a:prstDash val="solid"/>
          </a:ln>
        </p:spPr>
        <p:txBody>
          <a:bodyPr/>
          <a:lstStyle/>
          <a:p>
            <a:endParaRPr lang="en-US"/>
          </a:p>
        </p:txBody>
      </p:sp>
      <p:sp>
        <p:nvSpPr>
          <p:cNvPr id="8" name="heat cell">
            <a:extLst>
              <a:ext uri="{C183D7F6-B498-43B3-948B-1728B52AA6E4}">
                <adec:decorative xmlns:adec="http://schemas.microsoft.com/office/drawing/2017/decorative" val="1"/>
              </a:ext>
            </a:extLst>
          </p:cNvPr>
          <p:cNvSpPr/>
          <p:nvPr/>
        </p:nvSpPr>
        <p:spPr>
          <a:xfrm>
            <a:off x="4855464" y="1508760"/>
            <a:ext cx="859536" cy="548640"/>
          </a:xfrm>
          <a:prstGeom prst="rect">
            <a:avLst/>
          </a:prstGeom>
          <a:solidFill>
            <a:srgbClr val="F1CBC7"/>
          </a:solidFill>
          <a:ln w="19050">
            <a:solidFill>
              <a:srgbClr val="FFFFFF"/>
            </a:solidFill>
            <a:prstDash val="solid"/>
          </a:ln>
        </p:spPr>
        <p:txBody>
          <a:bodyPr/>
          <a:lstStyle/>
          <a:p>
            <a:endParaRPr lang="en-US"/>
          </a:p>
        </p:txBody>
      </p:sp>
      <p:sp>
        <p:nvSpPr>
          <p:cNvPr id="9" name="heat cell">
            <a:extLst>
              <a:ext uri="{C183D7F6-B498-43B3-948B-1728B52AA6E4}">
                <adec:decorative xmlns:adec="http://schemas.microsoft.com/office/drawing/2017/decorative" val="1"/>
              </a:ext>
            </a:extLst>
          </p:cNvPr>
          <p:cNvSpPr/>
          <p:nvPr/>
        </p:nvSpPr>
        <p:spPr>
          <a:xfrm>
            <a:off x="1417320" y="2057400"/>
            <a:ext cx="859536" cy="548640"/>
          </a:xfrm>
          <a:prstGeom prst="rect">
            <a:avLst/>
          </a:prstGeom>
          <a:solidFill>
            <a:srgbClr val="E4F2EA"/>
          </a:solidFill>
          <a:ln w="19050">
            <a:solidFill>
              <a:srgbClr val="FFFFFF"/>
            </a:solidFill>
            <a:prstDash val="solid"/>
          </a:ln>
        </p:spPr>
        <p:txBody>
          <a:bodyPr/>
          <a:lstStyle/>
          <a:p>
            <a:endParaRPr lang="en-US"/>
          </a:p>
        </p:txBody>
      </p:sp>
      <p:sp>
        <p:nvSpPr>
          <p:cNvPr id="10" name="heat cell">
            <a:extLst>
              <a:ext uri="{C183D7F6-B498-43B3-948B-1728B52AA6E4}">
                <adec:decorative xmlns:adec="http://schemas.microsoft.com/office/drawing/2017/decorative" val="1"/>
              </a:ext>
            </a:extLst>
          </p:cNvPr>
          <p:cNvSpPr/>
          <p:nvPr/>
        </p:nvSpPr>
        <p:spPr>
          <a:xfrm>
            <a:off x="2276856" y="2057400"/>
            <a:ext cx="859536" cy="548640"/>
          </a:xfrm>
          <a:prstGeom prst="rect">
            <a:avLst/>
          </a:prstGeom>
          <a:solidFill>
            <a:srgbClr val="FBF0D8"/>
          </a:solidFill>
          <a:ln w="19050">
            <a:solidFill>
              <a:srgbClr val="FFFFFF"/>
            </a:solidFill>
            <a:prstDash val="solid"/>
          </a:ln>
        </p:spPr>
        <p:txBody>
          <a:bodyPr/>
          <a:lstStyle/>
          <a:p>
            <a:endParaRPr lang="en-US"/>
          </a:p>
        </p:txBody>
      </p:sp>
      <p:sp>
        <p:nvSpPr>
          <p:cNvPr id="11" name="heat cell">
            <a:extLst>
              <a:ext uri="{C183D7F6-B498-43B3-948B-1728B52AA6E4}">
                <adec:decorative xmlns:adec="http://schemas.microsoft.com/office/drawing/2017/decorative" val="1"/>
              </a:ext>
            </a:extLst>
          </p:cNvPr>
          <p:cNvSpPr/>
          <p:nvPr/>
        </p:nvSpPr>
        <p:spPr>
          <a:xfrm>
            <a:off x="3136392" y="2057400"/>
            <a:ext cx="859536" cy="548640"/>
          </a:xfrm>
          <a:prstGeom prst="rect">
            <a:avLst/>
          </a:prstGeom>
          <a:solidFill>
            <a:srgbClr val="FBF0D8"/>
          </a:solidFill>
          <a:ln w="19050">
            <a:solidFill>
              <a:srgbClr val="FFFFFF"/>
            </a:solidFill>
            <a:prstDash val="solid"/>
          </a:ln>
        </p:spPr>
        <p:txBody>
          <a:bodyPr/>
          <a:lstStyle/>
          <a:p>
            <a:endParaRPr lang="en-US"/>
          </a:p>
        </p:txBody>
      </p:sp>
      <p:sp>
        <p:nvSpPr>
          <p:cNvPr id="12" name="heat cell">
            <a:extLst>
              <a:ext uri="{C183D7F6-B498-43B3-948B-1728B52AA6E4}">
                <adec:decorative xmlns:adec="http://schemas.microsoft.com/office/drawing/2017/decorative" val="1"/>
              </a:ext>
            </a:extLst>
          </p:cNvPr>
          <p:cNvSpPr/>
          <p:nvPr/>
        </p:nvSpPr>
        <p:spPr>
          <a:xfrm>
            <a:off x="3995928" y="2057400"/>
            <a:ext cx="859536" cy="548640"/>
          </a:xfrm>
          <a:prstGeom prst="rect">
            <a:avLst/>
          </a:prstGeom>
          <a:solidFill>
            <a:srgbClr val="F6DCC9"/>
          </a:solidFill>
          <a:ln w="19050">
            <a:solidFill>
              <a:srgbClr val="FFFFFF"/>
            </a:solidFill>
            <a:prstDash val="solid"/>
          </a:ln>
        </p:spPr>
        <p:txBody>
          <a:bodyPr/>
          <a:lstStyle/>
          <a:p>
            <a:endParaRPr lang="en-US"/>
          </a:p>
        </p:txBody>
      </p:sp>
      <p:sp>
        <p:nvSpPr>
          <p:cNvPr id="13" name="heat cell">
            <a:extLst>
              <a:ext uri="{C183D7F6-B498-43B3-948B-1728B52AA6E4}">
                <adec:decorative xmlns:adec="http://schemas.microsoft.com/office/drawing/2017/decorative" val="1"/>
              </a:ext>
            </a:extLst>
          </p:cNvPr>
          <p:cNvSpPr/>
          <p:nvPr/>
        </p:nvSpPr>
        <p:spPr>
          <a:xfrm>
            <a:off x="4855464" y="2057400"/>
            <a:ext cx="859536" cy="548640"/>
          </a:xfrm>
          <a:prstGeom prst="rect">
            <a:avLst/>
          </a:prstGeom>
          <a:solidFill>
            <a:srgbClr val="F6DCC9"/>
          </a:solidFill>
          <a:ln w="19050">
            <a:solidFill>
              <a:srgbClr val="FFFFFF"/>
            </a:solidFill>
            <a:prstDash val="solid"/>
          </a:ln>
        </p:spPr>
        <p:txBody>
          <a:bodyPr/>
          <a:lstStyle/>
          <a:p>
            <a:endParaRPr lang="en-US"/>
          </a:p>
        </p:txBody>
      </p:sp>
      <p:sp>
        <p:nvSpPr>
          <p:cNvPr id="14" name="heat cell">
            <a:extLst>
              <a:ext uri="{C183D7F6-B498-43B3-948B-1728B52AA6E4}">
                <adec:decorative xmlns:adec="http://schemas.microsoft.com/office/drawing/2017/decorative" val="1"/>
              </a:ext>
            </a:extLst>
          </p:cNvPr>
          <p:cNvSpPr/>
          <p:nvPr/>
        </p:nvSpPr>
        <p:spPr>
          <a:xfrm>
            <a:off x="1417320" y="2606040"/>
            <a:ext cx="859536" cy="548640"/>
          </a:xfrm>
          <a:prstGeom prst="rect">
            <a:avLst/>
          </a:prstGeom>
          <a:solidFill>
            <a:srgbClr val="E4F2EA"/>
          </a:solidFill>
          <a:ln w="19050">
            <a:solidFill>
              <a:srgbClr val="FFFFFF"/>
            </a:solidFill>
            <a:prstDash val="solid"/>
          </a:ln>
        </p:spPr>
        <p:txBody>
          <a:bodyPr/>
          <a:lstStyle/>
          <a:p>
            <a:endParaRPr lang="en-US"/>
          </a:p>
        </p:txBody>
      </p:sp>
      <p:sp>
        <p:nvSpPr>
          <p:cNvPr id="15" name="heat cell">
            <a:extLst>
              <a:ext uri="{C183D7F6-B498-43B3-948B-1728B52AA6E4}">
                <adec:decorative xmlns:adec="http://schemas.microsoft.com/office/drawing/2017/decorative" val="1"/>
              </a:ext>
            </a:extLst>
          </p:cNvPr>
          <p:cNvSpPr/>
          <p:nvPr/>
        </p:nvSpPr>
        <p:spPr>
          <a:xfrm>
            <a:off x="2276856" y="2606040"/>
            <a:ext cx="859536" cy="548640"/>
          </a:xfrm>
          <a:prstGeom prst="rect">
            <a:avLst/>
          </a:prstGeom>
          <a:solidFill>
            <a:srgbClr val="E4F2EA"/>
          </a:solidFill>
          <a:ln w="19050">
            <a:solidFill>
              <a:srgbClr val="FFFFFF"/>
            </a:solidFill>
            <a:prstDash val="solid"/>
          </a:ln>
        </p:spPr>
        <p:txBody>
          <a:bodyPr/>
          <a:lstStyle/>
          <a:p>
            <a:endParaRPr lang="en-US"/>
          </a:p>
        </p:txBody>
      </p:sp>
      <p:sp>
        <p:nvSpPr>
          <p:cNvPr id="16" name="heat cell">
            <a:extLst>
              <a:ext uri="{C183D7F6-B498-43B3-948B-1728B52AA6E4}">
                <adec:decorative xmlns:adec="http://schemas.microsoft.com/office/drawing/2017/decorative" val="1"/>
              </a:ext>
            </a:extLst>
          </p:cNvPr>
          <p:cNvSpPr/>
          <p:nvPr/>
        </p:nvSpPr>
        <p:spPr>
          <a:xfrm>
            <a:off x="3136392" y="2606040"/>
            <a:ext cx="859536" cy="548640"/>
          </a:xfrm>
          <a:prstGeom prst="rect">
            <a:avLst/>
          </a:prstGeom>
          <a:solidFill>
            <a:srgbClr val="FBF0D8"/>
          </a:solidFill>
          <a:ln w="19050">
            <a:solidFill>
              <a:srgbClr val="FFFFFF"/>
            </a:solidFill>
            <a:prstDash val="solid"/>
          </a:ln>
        </p:spPr>
        <p:txBody>
          <a:bodyPr/>
          <a:lstStyle/>
          <a:p>
            <a:endParaRPr lang="en-US"/>
          </a:p>
        </p:txBody>
      </p:sp>
      <p:sp>
        <p:nvSpPr>
          <p:cNvPr id="17" name="heat cell">
            <a:extLst>
              <a:ext uri="{C183D7F6-B498-43B3-948B-1728B52AA6E4}">
                <adec:decorative xmlns:adec="http://schemas.microsoft.com/office/drawing/2017/decorative" val="1"/>
              </a:ext>
            </a:extLst>
          </p:cNvPr>
          <p:cNvSpPr/>
          <p:nvPr/>
        </p:nvSpPr>
        <p:spPr>
          <a:xfrm>
            <a:off x="3995928" y="2606040"/>
            <a:ext cx="859536" cy="548640"/>
          </a:xfrm>
          <a:prstGeom prst="rect">
            <a:avLst/>
          </a:prstGeom>
          <a:solidFill>
            <a:srgbClr val="FBF0D8"/>
          </a:solidFill>
          <a:ln w="19050">
            <a:solidFill>
              <a:srgbClr val="FFFFFF"/>
            </a:solidFill>
            <a:prstDash val="solid"/>
          </a:ln>
        </p:spPr>
        <p:txBody>
          <a:bodyPr/>
          <a:lstStyle/>
          <a:p>
            <a:endParaRPr lang="en-US"/>
          </a:p>
        </p:txBody>
      </p:sp>
      <p:sp>
        <p:nvSpPr>
          <p:cNvPr id="18" name="heat cell">
            <a:extLst>
              <a:ext uri="{C183D7F6-B498-43B3-948B-1728B52AA6E4}">
                <adec:decorative xmlns:adec="http://schemas.microsoft.com/office/drawing/2017/decorative" val="1"/>
              </a:ext>
            </a:extLst>
          </p:cNvPr>
          <p:cNvSpPr/>
          <p:nvPr/>
        </p:nvSpPr>
        <p:spPr>
          <a:xfrm>
            <a:off x="4855464" y="2606040"/>
            <a:ext cx="859536" cy="548640"/>
          </a:xfrm>
          <a:prstGeom prst="rect">
            <a:avLst/>
          </a:prstGeom>
          <a:solidFill>
            <a:srgbClr val="F6DCC9"/>
          </a:solidFill>
          <a:ln w="19050">
            <a:solidFill>
              <a:srgbClr val="FFFFFF"/>
            </a:solidFill>
            <a:prstDash val="solid"/>
          </a:ln>
        </p:spPr>
        <p:txBody>
          <a:bodyPr/>
          <a:lstStyle/>
          <a:p>
            <a:endParaRPr lang="en-US"/>
          </a:p>
        </p:txBody>
      </p:sp>
      <p:sp>
        <p:nvSpPr>
          <p:cNvPr id="19" name="heat cell">
            <a:extLst>
              <a:ext uri="{C183D7F6-B498-43B3-948B-1728B52AA6E4}">
                <adec:decorative xmlns:adec="http://schemas.microsoft.com/office/drawing/2017/decorative" val="1"/>
              </a:ext>
            </a:extLst>
          </p:cNvPr>
          <p:cNvSpPr/>
          <p:nvPr/>
        </p:nvSpPr>
        <p:spPr>
          <a:xfrm>
            <a:off x="1417320" y="3154680"/>
            <a:ext cx="859536" cy="548640"/>
          </a:xfrm>
          <a:prstGeom prst="rect">
            <a:avLst/>
          </a:prstGeom>
          <a:solidFill>
            <a:srgbClr val="E4F2EA"/>
          </a:solidFill>
          <a:ln w="19050">
            <a:solidFill>
              <a:srgbClr val="FFFFFF"/>
            </a:solidFill>
            <a:prstDash val="solid"/>
          </a:ln>
        </p:spPr>
        <p:txBody>
          <a:bodyPr/>
          <a:lstStyle/>
          <a:p>
            <a:endParaRPr lang="en-US"/>
          </a:p>
        </p:txBody>
      </p:sp>
      <p:sp>
        <p:nvSpPr>
          <p:cNvPr id="20" name="heat cell">
            <a:extLst>
              <a:ext uri="{C183D7F6-B498-43B3-948B-1728B52AA6E4}">
                <adec:decorative xmlns:adec="http://schemas.microsoft.com/office/drawing/2017/decorative" val="1"/>
              </a:ext>
            </a:extLst>
          </p:cNvPr>
          <p:cNvSpPr/>
          <p:nvPr/>
        </p:nvSpPr>
        <p:spPr>
          <a:xfrm>
            <a:off x="2276856" y="3154680"/>
            <a:ext cx="859536" cy="548640"/>
          </a:xfrm>
          <a:prstGeom prst="rect">
            <a:avLst/>
          </a:prstGeom>
          <a:solidFill>
            <a:srgbClr val="E4F2EA"/>
          </a:solidFill>
          <a:ln w="19050">
            <a:solidFill>
              <a:srgbClr val="FFFFFF"/>
            </a:solidFill>
            <a:prstDash val="solid"/>
          </a:ln>
        </p:spPr>
        <p:txBody>
          <a:bodyPr/>
          <a:lstStyle/>
          <a:p>
            <a:endParaRPr lang="en-US"/>
          </a:p>
        </p:txBody>
      </p:sp>
      <p:sp>
        <p:nvSpPr>
          <p:cNvPr id="21" name="heat cell">
            <a:extLst>
              <a:ext uri="{C183D7F6-B498-43B3-948B-1728B52AA6E4}">
                <adec:decorative xmlns:adec="http://schemas.microsoft.com/office/drawing/2017/decorative" val="1"/>
              </a:ext>
            </a:extLst>
          </p:cNvPr>
          <p:cNvSpPr/>
          <p:nvPr/>
        </p:nvSpPr>
        <p:spPr>
          <a:xfrm>
            <a:off x="3136392" y="3154680"/>
            <a:ext cx="859536" cy="548640"/>
          </a:xfrm>
          <a:prstGeom prst="rect">
            <a:avLst/>
          </a:prstGeom>
          <a:solidFill>
            <a:srgbClr val="E4F2EA"/>
          </a:solidFill>
          <a:ln w="19050">
            <a:solidFill>
              <a:srgbClr val="FFFFFF"/>
            </a:solidFill>
            <a:prstDash val="solid"/>
          </a:ln>
        </p:spPr>
        <p:txBody>
          <a:bodyPr/>
          <a:lstStyle/>
          <a:p>
            <a:endParaRPr lang="en-US"/>
          </a:p>
        </p:txBody>
      </p:sp>
      <p:sp>
        <p:nvSpPr>
          <p:cNvPr id="22" name="heat cell">
            <a:extLst>
              <a:ext uri="{C183D7F6-B498-43B3-948B-1728B52AA6E4}">
                <adec:decorative xmlns:adec="http://schemas.microsoft.com/office/drawing/2017/decorative" val="1"/>
              </a:ext>
            </a:extLst>
          </p:cNvPr>
          <p:cNvSpPr/>
          <p:nvPr/>
        </p:nvSpPr>
        <p:spPr>
          <a:xfrm>
            <a:off x="3995928" y="3154680"/>
            <a:ext cx="859536" cy="548640"/>
          </a:xfrm>
          <a:prstGeom prst="rect">
            <a:avLst/>
          </a:prstGeom>
          <a:solidFill>
            <a:srgbClr val="FBF0D8"/>
          </a:solidFill>
          <a:ln w="19050">
            <a:solidFill>
              <a:srgbClr val="FFFFFF"/>
            </a:solidFill>
            <a:prstDash val="solid"/>
          </a:ln>
        </p:spPr>
        <p:txBody>
          <a:bodyPr/>
          <a:lstStyle/>
          <a:p>
            <a:endParaRPr lang="en-US"/>
          </a:p>
        </p:txBody>
      </p:sp>
      <p:sp>
        <p:nvSpPr>
          <p:cNvPr id="23" name="heat cell">
            <a:extLst>
              <a:ext uri="{C183D7F6-B498-43B3-948B-1728B52AA6E4}">
                <adec:decorative xmlns:adec="http://schemas.microsoft.com/office/drawing/2017/decorative" val="1"/>
              </a:ext>
            </a:extLst>
          </p:cNvPr>
          <p:cNvSpPr/>
          <p:nvPr/>
        </p:nvSpPr>
        <p:spPr>
          <a:xfrm>
            <a:off x="4855464" y="3154680"/>
            <a:ext cx="859536" cy="548640"/>
          </a:xfrm>
          <a:prstGeom prst="rect">
            <a:avLst/>
          </a:prstGeom>
          <a:solidFill>
            <a:srgbClr val="FBF0D8"/>
          </a:solidFill>
          <a:ln w="19050">
            <a:solidFill>
              <a:srgbClr val="FFFFFF"/>
            </a:solidFill>
            <a:prstDash val="solid"/>
          </a:ln>
        </p:spPr>
        <p:txBody>
          <a:bodyPr/>
          <a:lstStyle/>
          <a:p>
            <a:endParaRPr lang="en-US"/>
          </a:p>
        </p:txBody>
      </p:sp>
      <p:sp>
        <p:nvSpPr>
          <p:cNvPr id="24" name="heat cell">
            <a:extLst>
              <a:ext uri="{C183D7F6-B498-43B3-948B-1728B52AA6E4}">
                <adec:decorative xmlns:adec="http://schemas.microsoft.com/office/drawing/2017/decorative" val="1"/>
              </a:ext>
            </a:extLst>
          </p:cNvPr>
          <p:cNvSpPr/>
          <p:nvPr/>
        </p:nvSpPr>
        <p:spPr>
          <a:xfrm>
            <a:off x="1417320" y="3703320"/>
            <a:ext cx="859536" cy="548640"/>
          </a:xfrm>
          <a:prstGeom prst="rect">
            <a:avLst/>
          </a:prstGeom>
          <a:solidFill>
            <a:srgbClr val="E4F2EA"/>
          </a:solidFill>
          <a:ln w="19050">
            <a:solidFill>
              <a:srgbClr val="FFFFFF"/>
            </a:solidFill>
            <a:prstDash val="solid"/>
          </a:ln>
        </p:spPr>
        <p:txBody>
          <a:bodyPr/>
          <a:lstStyle/>
          <a:p>
            <a:endParaRPr lang="en-US"/>
          </a:p>
        </p:txBody>
      </p:sp>
      <p:sp>
        <p:nvSpPr>
          <p:cNvPr id="25" name="heat cell">
            <a:extLst>
              <a:ext uri="{C183D7F6-B498-43B3-948B-1728B52AA6E4}">
                <adec:decorative xmlns:adec="http://schemas.microsoft.com/office/drawing/2017/decorative" val="1"/>
              </a:ext>
            </a:extLst>
          </p:cNvPr>
          <p:cNvSpPr/>
          <p:nvPr/>
        </p:nvSpPr>
        <p:spPr>
          <a:xfrm>
            <a:off x="2276856" y="3703320"/>
            <a:ext cx="859536" cy="548640"/>
          </a:xfrm>
          <a:prstGeom prst="rect">
            <a:avLst/>
          </a:prstGeom>
          <a:solidFill>
            <a:srgbClr val="E4F2EA"/>
          </a:solidFill>
          <a:ln w="19050">
            <a:solidFill>
              <a:srgbClr val="FFFFFF"/>
            </a:solidFill>
            <a:prstDash val="solid"/>
          </a:ln>
        </p:spPr>
        <p:txBody>
          <a:bodyPr/>
          <a:lstStyle/>
          <a:p>
            <a:endParaRPr lang="en-US"/>
          </a:p>
        </p:txBody>
      </p:sp>
      <p:sp>
        <p:nvSpPr>
          <p:cNvPr id="26" name="heat cell">
            <a:extLst>
              <a:ext uri="{C183D7F6-B498-43B3-948B-1728B52AA6E4}">
                <adec:decorative xmlns:adec="http://schemas.microsoft.com/office/drawing/2017/decorative" val="1"/>
              </a:ext>
            </a:extLst>
          </p:cNvPr>
          <p:cNvSpPr/>
          <p:nvPr/>
        </p:nvSpPr>
        <p:spPr>
          <a:xfrm>
            <a:off x="3136392" y="3703320"/>
            <a:ext cx="859536" cy="548640"/>
          </a:xfrm>
          <a:prstGeom prst="rect">
            <a:avLst/>
          </a:prstGeom>
          <a:solidFill>
            <a:srgbClr val="E4F2EA"/>
          </a:solidFill>
          <a:ln w="19050">
            <a:solidFill>
              <a:srgbClr val="FFFFFF"/>
            </a:solidFill>
            <a:prstDash val="solid"/>
          </a:ln>
        </p:spPr>
        <p:txBody>
          <a:bodyPr/>
          <a:lstStyle/>
          <a:p>
            <a:endParaRPr lang="en-US"/>
          </a:p>
        </p:txBody>
      </p:sp>
      <p:sp>
        <p:nvSpPr>
          <p:cNvPr id="27" name="heat cell">
            <a:extLst>
              <a:ext uri="{C183D7F6-B498-43B3-948B-1728B52AA6E4}">
                <adec:decorative xmlns:adec="http://schemas.microsoft.com/office/drawing/2017/decorative" val="1"/>
              </a:ext>
            </a:extLst>
          </p:cNvPr>
          <p:cNvSpPr/>
          <p:nvPr/>
        </p:nvSpPr>
        <p:spPr>
          <a:xfrm>
            <a:off x="3995928" y="3703320"/>
            <a:ext cx="859536" cy="548640"/>
          </a:xfrm>
          <a:prstGeom prst="rect">
            <a:avLst/>
          </a:prstGeom>
          <a:solidFill>
            <a:srgbClr val="E4F2EA"/>
          </a:solidFill>
          <a:ln w="19050">
            <a:solidFill>
              <a:srgbClr val="FFFFFF"/>
            </a:solidFill>
            <a:prstDash val="solid"/>
          </a:ln>
        </p:spPr>
        <p:txBody>
          <a:bodyPr/>
          <a:lstStyle/>
          <a:p>
            <a:endParaRPr lang="en-US"/>
          </a:p>
        </p:txBody>
      </p:sp>
      <p:sp>
        <p:nvSpPr>
          <p:cNvPr id="28" name="heat cell">
            <a:extLst>
              <a:ext uri="{C183D7F6-B498-43B3-948B-1728B52AA6E4}">
                <adec:decorative xmlns:adec="http://schemas.microsoft.com/office/drawing/2017/decorative" val="1"/>
              </a:ext>
            </a:extLst>
          </p:cNvPr>
          <p:cNvSpPr/>
          <p:nvPr/>
        </p:nvSpPr>
        <p:spPr>
          <a:xfrm>
            <a:off x="4855464" y="3703320"/>
            <a:ext cx="859536" cy="548640"/>
          </a:xfrm>
          <a:prstGeom prst="rect">
            <a:avLst/>
          </a:prstGeom>
          <a:solidFill>
            <a:srgbClr val="FBF0D8"/>
          </a:solidFill>
          <a:ln w="19050">
            <a:solidFill>
              <a:srgbClr val="FFFFFF"/>
            </a:solidFill>
            <a:prstDash val="solid"/>
          </a:ln>
        </p:spPr>
        <p:txBody>
          <a:bodyPr/>
          <a:lstStyle/>
          <a:p>
            <a:endParaRPr lang="en-US"/>
          </a:p>
        </p:txBody>
      </p:sp>
      <p:sp>
        <p:nvSpPr>
          <p:cNvPr id="29" name="Text 27"/>
          <p:cNvSpPr/>
          <p:nvPr/>
        </p:nvSpPr>
        <p:spPr>
          <a:xfrm rot="16200000">
            <a:off x="365760" y="2743200"/>
            <a:ext cx="1371600" cy="274320"/>
          </a:xfrm>
          <a:prstGeom prst="rect">
            <a:avLst/>
          </a:prstGeom>
          <a:noFill/>
          <a:ln/>
        </p:spPr>
        <p:txBody>
          <a:bodyPr wrap="square" lIns="0" tIns="0" rIns="0" bIns="0" rtlCol="0" anchor="ctr"/>
          <a:lstStyle/>
          <a:p>
            <a:pPr marL="0" indent="0" algn="ctr">
              <a:buNone/>
            </a:pPr>
            <a:r>
              <a:rPr lang="en-US" sz="1000" b="1" kern="0" spc="200" dirty="0">
                <a:solidFill>
                  <a:srgbClr val="0B1F3A"/>
                </a:solidFill>
                <a:latin typeface="Segoe UI Semibold" pitchFamily="34" charset="0"/>
                <a:ea typeface="Segoe UI Semibold" pitchFamily="34" charset="-122"/>
                <a:cs typeface="Segoe UI Semibold" pitchFamily="34" charset="-120"/>
              </a:rPr>
              <a:t>IMPACT</a:t>
            </a:r>
            <a:endParaRPr lang="en-US" sz="1000" dirty="0"/>
          </a:p>
        </p:txBody>
      </p:sp>
      <p:sp>
        <p:nvSpPr>
          <p:cNvPr id="30" name="Text 28"/>
          <p:cNvSpPr/>
          <p:nvPr/>
        </p:nvSpPr>
        <p:spPr>
          <a:xfrm>
            <a:off x="1417320" y="4306824"/>
            <a:ext cx="4297680" cy="237744"/>
          </a:xfrm>
          <a:prstGeom prst="rect">
            <a:avLst/>
          </a:prstGeom>
          <a:noFill/>
          <a:ln/>
        </p:spPr>
        <p:txBody>
          <a:bodyPr wrap="square" lIns="0" tIns="0" rIns="0" bIns="0" rtlCol="0" anchor="ctr"/>
          <a:lstStyle/>
          <a:p>
            <a:pPr marL="0" indent="0" algn="ctr">
              <a:buNone/>
            </a:pPr>
            <a:r>
              <a:rPr lang="en-US" sz="1000" b="1" kern="0" spc="200" dirty="0">
                <a:solidFill>
                  <a:srgbClr val="0B1F3A"/>
                </a:solidFill>
                <a:latin typeface="Segoe UI Semibold" pitchFamily="34" charset="0"/>
                <a:ea typeface="Segoe UI Semibold" pitchFamily="34" charset="-122"/>
                <a:cs typeface="Segoe UI Semibold" pitchFamily="34" charset="-120"/>
              </a:rPr>
              <a:t>LIKELIHOOD</a:t>
            </a:r>
            <a:endParaRPr lang="en-US" sz="1000" dirty="0"/>
          </a:p>
        </p:txBody>
      </p:sp>
      <p:sp>
        <p:nvSpPr>
          <p:cNvPr id="31" name="Text 29"/>
          <p:cNvSpPr/>
          <p:nvPr/>
        </p:nvSpPr>
        <p:spPr>
          <a:xfrm>
            <a:off x="1399032" y="4233672"/>
            <a:ext cx="548640" cy="182880"/>
          </a:xfrm>
          <a:prstGeom prst="rect">
            <a:avLst/>
          </a:prstGeom>
          <a:noFill/>
          <a:ln/>
        </p:spPr>
        <p:txBody>
          <a:bodyPr wrap="square" lIns="0" tIns="0" rIns="0" bIns="0" rtlCol="0" anchor="ctr"/>
          <a:lstStyle/>
          <a:p>
            <a:pPr marL="0" indent="0">
              <a:buNone/>
            </a:pPr>
            <a:r>
              <a:rPr lang="en-US" sz="800" dirty="0">
                <a:solidFill>
                  <a:srgbClr val="5A6472"/>
                </a:solidFill>
                <a:latin typeface="Segoe UI" pitchFamily="34" charset="0"/>
                <a:ea typeface="Segoe UI" pitchFamily="34" charset="-122"/>
                <a:cs typeface="Segoe UI" pitchFamily="34" charset="-120"/>
              </a:rPr>
              <a:t>Low</a:t>
            </a:r>
            <a:endParaRPr lang="en-US" sz="800" dirty="0"/>
          </a:p>
        </p:txBody>
      </p:sp>
      <p:sp>
        <p:nvSpPr>
          <p:cNvPr id="32" name="Text 30"/>
          <p:cNvSpPr/>
          <p:nvPr/>
        </p:nvSpPr>
        <p:spPr>
          <a:xfrm>
            <a:off x="5148072" y="1307592"/>
            <a:ext cx="585216" cy="182880"/>
          </a:xfrm>
          <a:prstGeom prst="rect">
            <a:avLst/>
          </a:prstGeom>
          <a:noFill/>
          <a:ln/>
        </p:spPr>
        <p:txBody>
          <a:bodyPr wrap="square" lIns="0" tIns="0" rIns="0" bIns="0" rtlCol="0" anchor="ctr"/>
          <a:lstStyle/>
          <a:p>
            <a:pPr marL="0" indent="0" algn="r">
              <a:buNone/>
            </a:pPr>
            <a:r>
              <a:rPr lang="en-US" sz="800" dirty="0">
                <a:solidFill>
                  <a:srgbClr val="5A6472"/>
                </a:solidFill>
                <a:latin typeface="Segoe UI" pitchFamily="34" charset="0"/>
                <a:ea typeface="Segoe UI" pitchFamily="34" charset="-122"/>
                <a:cs typeface="Segoe UI" pitchFamily="34" charset="-120"/>
              </a:rPr>
              <a:t>High</a:t>
            </a:r>
            <a:endParaRPr lang="en-US" sz="800" dirty="0"/>
          </a:p>
        </p:txBody>
      </p:sp>
      <p:sp>
        <p:nvSpPr>
          <p:cNvPr id="33" name="plot dot">
            <a:extLst>
              <a:ext uri="{C183D7F6-B498-43B3-948B-1728B52AA6E4}">
                <adec:decorative xmlns:adec="http://schemas.microsoft.com/office/drawing/2017/decorative" val="1"/>
              </a:ext>
            </a:extLst>
          </p:cNvPr>
          <p:cNvSpPr/>
          <p:nvPr/>
        </p:nvSpPr>
        <p:spPr>
          <a:xfrm>
            <a:off x="4777740" y="1924812"/>
            <a:ext cx="155448" cy="155448"/>
          </a:xfrm>
          <a:prstGeom prst="ellipse">
            <a:avLst/>
          </a:prstGeom>
          <a:solidFill>
            <a:srgbClr val="D24B4B"/>
          </a:solidFill>
          <a:ln w="19050">
            <a:solidFill>
              <a:srgbClr val="FFFFFF"/>
            </a:solidFill>
            <a:prstDash val="solid"/>
          </a:ln>
        </p:spPr>
        <p:txBody>
          <a:bodyPr/>
          <a:lstStyle/>
          <a:p>
            <a:endParaRPr lang="en-US"/>
          </a:p>
        </p:txBody>
      </p:sp>
      <p:sp>
        <p:nvSpPr>
          <p:cNvPr id="34" name="Text 32"/>
          <p:cNvSpPr/>
          <p:nvPr/>
        </p:nvSpPr>
        <p:spPr>
          <a:xfrm>
            <a:off x="4169664" y="1746504"/>
            <a:ext cx="1371600" cy="182880"/>
          </a:xfrm>
          <a:prstGeom prst="rect">
            <a:avLst/>
          </a:prstGeom>
          <a:noFill/>
          <a:ln/>
        </p:spPr>
        <p:txBody>
          <a:bodyPr wrap="square" lIns="0" tIns="0" rIns="0" bIns="0" rtlCol="0" anchor="ctr"/>
          <a:lstStyle/>
          <a:p>
            <a:pPr marL="0" indent="0" algn="ctr">
              <a:buNone/>
            </a:pPr>
            <a:r>
              <a:rPr lang="en-US" sz="800" b="1" dirty="0">
                <a:solidFill>
                  <a:srgbClr val="0B1F3A"/>
                </a:solidFill>
                <a:latin typeface="Segoe UI Semibold" pitchFamily="34" charset="0"/>
                <a:ea typeface="Segoe UI Semibold" pitchFamily="34" charset="-122"/>
                <a:cs typeface="Segoe UI Semibold" pitchFamily="34" charset="-120"/>
              </a:rPr>
              <a:t>Security</a:t>
            </a:r>
            <a:endParaRPr lang="en-US" sz="800" dirty="0"/>
          </a:p>
        </p:txBody>
      </p:sp>
      <p:sp>
        <p:nvSpPr>
          <p:cNvPr id="35" name="plot dot">
            <a:extLst>
              <a:ext uri="{C183D7F6-B498-43B3-948B-1728B52AA6E4}">
                <adec:decorative xmlns:adec="http://schemas.microsoft.com/office/drawing/2017/decorative" val="1"/>
              </a:ext>
            </a:extLst>
          </p:cNvPr>
          <p:cNvSpPr/>
          <p:nvPr/>
        </p:nvSpPr>
        <p:spPr>
          <a:xfrm>
            <a:off x="4176065" y="2308860"/>
            <a:ext cx="155448" cy="155448"/>
          </a:xfrm>
          <a:prstGeom prst="ellipse">
            <a:avLst/>
          </a:prstGeom>
          <a:solidFill>
            <a:srgbClr val="E8A93B"/>
          </a:solidFill>
          <a:ln w="19050">
            <a:solidFill>
              <a:srgbClr val="FFFFFF"/>
            </a:solidFill>
            <a:prstDash val="solid"/>
          </a:ln>
        </p:spPr>
        <p:txBody>
          <a:bodyPr/>
          <a:lstStyle/>
          <a:p>
            <a:endParaRPr lang="en-US"/>
          </a:p>
        </p:txBody>
      </p:sp>
      <p:sp>
        <p:nvSpPr>
          <p:cNvPr id="36" name="Text 34"/>
          <p:cNvSpPr/>
          <p:nvPr/>
        </p:nvSpPr>
        <p:spPr>
          <a:xfrm>
            <a:off x="3567989" y="2487168"/>
            <a:ext cx="1371600" cy="182880"/>
          </a:xfrm>
          <a:prstGeom prst="rect">
            <a:avLst/>
          </a:prstGeom>
          <a:noFill/>
          <a:ln/>
        </p:spPr>
        <p:txBody>
          <a:bodyPr wrap="square" lIns="0" tIns="0" rIns="0" bIns="0" rtlCol="0" anchor="ctr"/>
          <a:lstStyle/>
          <a:p>
            <a:pPr marL="0" indent="0" algn="ctr">
              <a:buNone/>
            </a:pPr>
            <a:r>
              <a:rPr lang="en-US" sz="800" b="1" dirty="0">
                <a:solidFill>
                  <a:srgbClr val="0B1F3A"/>
                </a:solidFill>
                <a:latin typeface="Segoe UI Semibold" pitchFamily="34" charset="0"/>
                <a:ea typeface="Segoe UI Semibold" pitchFamily="34" charset="-122"/>
                <a:cs typeface="Segoe UI Semibold" pitchFamily="34" charset="-120"/>
              </a:rPr>
              <a:t>Privacy</a:t>
            </a:r>
            <a:endParaRPr lang="en-US" sz="800" dirty="0"/>
          </a:p>
        </p:txBody>
      </p:sp>
      <p:sp>
        <p:nvSpPr>
          <p:cNvPr id="37" name="plot dot">
            <a:extLst>
              <a:ext uri="{C183D7F6-B498-43B3-948B-1728B52AA6E4}">
                <adec:decorative xmlns:adec="http://schemas.microsoft.com/office/drawing/2017/decorative" val="1"/>
              </a:ext>
            </a:extLst>
          </p:cNvPr>
          <p:cNvSpPr/>
          <p:nvPr/>
        </p:nvSpPr>
        <p:spPr>
          <a:xfrm>
            <a:off x="3488436" y="1869948"/>
            <a:ext cx="155448" cy="155448"/>
          </a:xfrm>
          <a:prstGeom prst="ellipse">
            <a:avLst/>
          </a:prstGeom>
          <a:solidFill>
            <a:srgbClr val="E8A93B"/>
          </a:solidFill>
          <a:ln w="19050">
            <a:solidFill>
              <a:srgbClr val="FFFFFF"/>
            </a:solidFill>
            <a:prstDash val="solid"/>
          </a:ln>
        </p:spPr>
        <p:txBody>
          <a:bodyPr/>
          <a:lstStyle/>
          <a:p>
            <a:endParaRPr lang="en-US"/>
          </a:p>
        </p:txBody>
      </p:sp>
      <p:sp>
        <p:nvSpPr>
          <p:cNvPr id="38" name="Text 36"/>
          <p:cNvSpPr/>
          <p:nvPr/>
        </p:nvSpPr>
        <p:spPr>
          <a:xfrm>
            <a:off x="2880360" y="1691640"/>
            <a:ext cx="1371600" cy="182880"/>
          </a:xfrm>
          <a:prstGeom prst="rect">
            <a:avLst/>
          </a:prstGeom>
          <a:noFill/>
          <a:ln/>
        </p:spPr>
        <p:txBody>
          <a:bodyPr wrap="square" lIns="0" tIns="0" rIns="0" bIns="0" rtlCol="0" anchor="ctr"/>
          <a:lstStyle/>
          <a:p>
            <a:pPr marL="0" indent="0" algn="ctr">
              <a:buNone/>
            </a:pPr>
            <a:r>
              <a:rPr lang="en-US" sz="800" b="1" dirty="0">
                <a:solidFill>
                  <a:srgbClr val="0B1F3A"/>
                </a:solidFill>
                <a:latin typeface="Segoe UI Semibold" pitchFamily="34" charset="0"/>
                <a:ea typeface="Segoe UI Semibold" pitchFamily="34" charset="-122"/>
                <a:cs typeface="Segoe UI Semibold" pitchFamily="34" charset="-120"/>
              </a:rPr>
              <a:t>Regulatory</a:t>
            </a:r>
            <a:endParaRPr lang="en-US" sz="800" dirty="0"/>
          </a:p>
        </p:txBody>
      </p:sp>
      <p:sp>
        <p:nvSpPr>
          <p:cNvPr id="39" name="plot dot">
            <a:extLst>
              <a:ext uri="{C183D7F6-B498-43B3-948B-1728B52AA6E4}">
                <adec:decorative xmlns:adec="http://schemas.microsoft.com/office/drawing/2017/decorative" val="1"/>
              </a:ext>
            </a:extLst>
          </p:cNvPr>
          <p:cNvSpPr/>
          <p:nvPr/>
        </p:nvSpPr>
        <p:spPr>
          <a:xfrm>
            <a:off x="3832250" y="2967228"/>
            <a:ext cx="155448" cy="155448"/>
          </a:xfrm>
          <a:prstGeom prst="ellipse">
            <a:avLst/>
          </a:prstGeom>
          <a:solidFill>
            <a:srgbClr val="E8A93B"/>
          </a:solidFill>
          <a:ln w="19050">
            <a:solidFill>
              <a:srgbClr val="FFFFFF"/>
            </a:solidFill>
            <a:prstDash val="solid"/>
          </a:ln>
        </p:spPr>
        <p:txBody>
          <a:bodyPr/>
          <a:lstStyle/>
          <a:p>
            <a:endParaRPr lang="en-US"/>
          </a:p>
        </p:txBody>
      </p:sp>
      <p:sp>
        <p:nvSpPr>
          <p:cNvPr id="40" name="Text 38"/>
          <p:cNvSpPr/>
          <p:nvPr/>
        </p:nvSpPr>
        <p:spPr>
          <a:xfrm>
            <a:off x="3224174" y="3145536"/>
            <a:ext cx="1371600" cy="182880"/>
          </a:xfrm>
          <a:prstGeom prst="rect">
            <a:avLst/>
          </a:prstGeom>
          <a:noFill/>
          <a:ln/>
        </p:spPr>
        <p:txBody>
          <a:bodyPr wrap="square" lIns="0" tIns="0" rIns="0" bIns="0" rtlCol="0" anchor="ctr"/>
          <a:lstStyle/>
          <a:p>
            <a:pPr marL="0" indent="0" algn="ctr">
              <a:buNone/>
            </a:pPr>
            <a:r>
              <a:rPr lang="en-US" sz="800" b="1" dirty="0">
                <a:solidFill>
                  <a:srgbClr val="0B1F3A"/>
                </a:solidFill>
                <a:latin typeface="Segoe UI Semibold" pitchFamily="34" charset="0"/>
                <a:ea typeface="Segoe UI Semibold" pitchFamily="34" charset="-122"/>
                <a:cs typeface="Segoe UI Semibold" pitchFamily="34" charset="-120"/>
              </a:rPr>
              <a:t>Bias</a:t>
            </a:r>
            <a:endParaRPr lang="en-US" sz="800" dirty="0"/>
          </a:p>
        </p:txBody>
      </p:sp>
      <p:sp>
        <p:nvSpPr>
          <p:cNvPr id="41" name="plot dot">
            <a:extLst>
              <a:ext uri="{C183D7F6-B498-43B3-948B-1728B52AA6E4}">
                <adec:decorative xmlns:adec="http://schemas.microsoft.com/office/drawing/2017/decorative" val="1"/>
              </a:ext>
            </a:extLst>
          </p:cNvPr>
          <p:cNvSpPr/>
          <p:nvPr/>
        </p:nvSpPr>
        <p:spPr>
          <a:xfrm>
            <a:off x="4777740" y="2747772"/>
            <a:ext cx="155448" cy="155448"/>
          </a:xfrm>
          <a:prstGeom prst="ellipse">
            <a:avLst/>
          </a:prstGeom>
          <a:solidFill>
            <a:srgbClr val="E8A93B"/>
          </a:solidFill>
          <a:ln w="19050">
            <a:solidFill>
              <a:srgbClr val="FFFFFF"/>
            </a:solidFill>
            <a:prstDash val="solid"/>
          </a:ln>
        </p:spPr>
        <p:txBody>
          <a:bodyPr/>
          <a:lstStyle/>
          <a:p>
            <a:endParaRPr lang="en-US"/>
          </a:p>
        </p:txBody>
      </p:sp>
      <p:sp>
        <p:nvSpPr>
          <p:cNvPr id="42" name="Text 40"/>
          <p:cNvSpPr/>
          <p:nvPr/>
        </p:nvSpPr>
        <p:spPr>
          <a:xfrm>
            <a:off x="4169664" y="2569464"/>
            <a:ext cx="1371600" cy="182880"/>
          </a:xfrm>
          <a:prstGeom prst="rect">
            <a:avLst/>
          </a:prstGeom>
          <a:noFill/>
          <a:ln/>
        </p:spPr>
        <p:txBody>
          <a:bodyPr wrap="square" lIns="0" tIns="0" rIns="0" bIns="0" rtlCol="0" anchor="ctr"/>
          <a:lstStyle/>
          <a:p>
            <a:pPr marL="0" indent="0" algn="ctr">
              <a:buNone/>
            </a:pPr>
            <a:r>
              <a:rPr lang="en-US" sz="800" b="1" dirty="0">
                <a:solidFill>
                  <a:srgbClr val="0B1F3A"/>
                </a:solidFill>
                <a:latin typeface="Segoe UI Semibold" pitchFamily="34" charset="0"/>
                <a:ea typeface="Segoe UI Semibold" pitchFamily="34" charset="-122"/>
                <a:cs typeface="Segoe UI Semibold" pitchFamily="34" charset="-120"/>
              </a:rPr>
              <a:t>Hallucinations</a:t>
            </a:r>
            <a:endParaRPr lang="en-US" sz="800" dirty="0"/>
          </a:p>
        </p:txBody>
      </p:sp>
      <p:sp>
        <p:nvSpPr>
          <p:cNvPr id="43" name="plot dot">
            <a:extLst>
              <a:ext uri="{C183D7F6-B498-43B3-948B-1728B52AA6E4}">
                <adec:decorative xmlns:adec="http://schemas.microsoft.com/office/drawing/2017/decorative" val="1"/>
              </a:ext>
            </a:extLst>
          </p:cNvPr>
          <p:cNvSpPr/>
          <p:nvPr/>
        </p:nvSpPr>
        <p:spPr>
          <a:xfrm>
            <a:off x="3058668" y="2583180"/>
            <a:ext cx="155448" cy="155448"/>
          </a:xfrm>
          <a:prstGeom prst="ellipse">
            <a:avLst/>
          </a:prstGeom>
          <a:solidFill>
            <a:srgbClr val="2E9E5B"/>
          </a:solidFill>
          <a:ln w="19050">
            <a:solidFill>
              <a:srgbClr val="FFFFFF"/>
            </a:solidFill>
            <a:prstDash val="solid"/>
          </a:ln>
        </p:spPr>
        <p:txBody>
          <a:bodyPr/>
          <a:lstStyle/>
          <a:p>
            <a:endParaRPr lang="en-US"/>
          </a:p>
        </p:txBody>
      </p:sp>
      <p:sp>
        <p:nvSpPr>
          <p:cNvPr id="44" name="Text 42"/>
          <p:cNvSpPr/>
          <p:nvPr/>
        </p:nvSpPr>
        <p:spPr>
          <a:xfrm>
            <a:off x="2450592" y="2761488"/>
            <a:ext cx="1371600" cy="182880"/>
          </a:xfrm>
          <a:prstGeom prst="rect">
            <a:avLst/>
          </a:prstGeom>
          <a:noFill/>
          <a:ln/>
        </p:spPr>
        <p:txBody>
          <a:bodyPr wrap="square" lIns="0" tIns="0" rIns="0" bIns="0" rtlCol="0" anchor="ctr"/>
          <a:lstStyle/>
          <a:p>
            <a:pPr marL="0" indent="0" algn="ctr">
              <a:buNone/>
            </a:pPr>
            <a:r>
              <a:rPr lang="en-US" sz="800" b="1" dirty="0">
                <a:solidFill>
                  <a:srgbClr val="0B1F3A"/>
                </a:solidFill>
                <a:latin typeface="Segoe UI Semibold" pitchFamily="34" charset="0"/>
                <a:ea typeface="Segoe UI Semibold" pitchFamily="34" charset="-122"/>
                <a:cs typeface="Segoe UI Semibold" pitchFamily="34" charset="-120"/>
              </a:rPr>
              <a:t>Vendor</a:t>
            </a:r>
            <a:endParaRPr lang="en-US" sz="800" dirty="0"/>
          </a:p>
        </p:txBody>
      </p:sp>
      <p:sp>
        <p:nvSpPr>
          <p:cNvPr id="45" name="plot dot">
            <a:extLst>
              <a:ext uri="{C183D7F6-B498-43B3-948B-1728B52AA6E4}">
                <adec:decorative xmlns:adec="http://schemas.microsoft.com/office/drawing/2017/decorative" val="1"/>
              </a:ext>
            </a:extLst>
          </p:cNvPr>
          <p:cNvSpPr/>
          <p:nvPr/>
        </p:nvSpPr>
        <p:spPr>
          <a:xfrm>
            <a:off x="2800807" y="2144268"/>
            <a:ext cx="155448" cy="155448"/>
          </a:xfrm>
          <a:prstGeom prst="ellipse">
            <a:avLst/>
          </a:prstGeom>
          <a:solidFill>
            <a:srgbClr val="E8A93B"/>
          </a:solidFill>
          <a:ln w="19050">
            <a:solidFill>
              <a:srgbClr val="FFFFFF"/>
            </a:solidFill>
            <a:prstDash val="solid"/>
          </a:ln>
        </p:spPr>
        <p:txBody>
          <a:bodyPr/>
          <a:lstStyle/>
          <a:p>
            <a:endParaRPr lang="en-US"/>
          </a:p>
        </p:txBody>
      </p:sp>
      <p:sp>
        <p:nvSpPr>
          <p:cNvPr id="46" name="Text 44"/>
          <p:cNvSpPr/>
          <p:nvPr/>
        </p:nvSpPr>
        <p:spPr>
          <a:xfrm>
            <a:off x="2192731" y="1965960"/>
            <a:ext cx="1371600" cy="182880"/>
          </a:xfrm>
          <a:prstGeom prst="rect">
            <a:avLst/>
          </a:prstGeom>
          <a:noFill/>
          <a:ln/>
        </p:spPr>
        <p:txBody>
          <a:bodyPr wrap="square" lIns="0" tIns="0" rIns="0" bIns="0" rtlCol="0" anchor="ctr"/>
          <a:lstStyle/>
          <a:p>
            <a:pPr marL="0" indent="0" algn="ctr">
              <a:buNone/>
            </a:pPr>
            <a:r>
              <a:rPr lang="en-US" sz="800" b="1" dirty="0">
                <a:solidFill>
                  <a:srgbClr val="0B1F3A"/>
                </a:solidFill>
                <a:latin typeface="Segoe UI Semibold" pitchFamily="34" charset="0"/>
                <a:ea typeface="Segoe UI Semibold" pitchFamily="34" charset="-122"/>
                <a:cs typeface="Segoe UI Semibold" pitchFamily="34" charset="-120"/>
              </a:rPr>
              <a:t>IP</a:t>
            </a:r>
            <a:endParaRPr lang="en-US" sz="800" dirty="0"/>
          </a:p>
        </p:txBody>
      </p:sp>
      <p:sp>
        <p:nvSpPr>
          <p:cNvPr id="47" name="plot dot">
            <a:extLst>
              <a:ext uri="{C183D7F6-B498-43B3-948B-1728B52AA6E4}">
                <adec:decorative xmlns:adec="http://schemas.microsoft.com/office/drawing/2017/decorative" val="1"/>
              </a:ext>
            </a:extLst>
          </p:cNvPr>
          <p:cNvSpPr/>
          <p:nvPr/>
        </p:nvSpPr>
        <p:spPr>
          <a:xfrm>
            <a:off x="2456993" y="1815084"/>
            <a:ext cx="155448" cy="155448"/>
          </a:xfrm>
          <a:prstGeom prst="ellipse">
            <a:avLst/>
          </a:prstGeom>
          <a:solidFill>
            <a:srgbClr val="E8A93B"/>
          </a:solidFill>
          <a:ln w="19050">
            <a:solidFill>
              <a:srgbClr val="FFFFFF"/>
            </a:solidFill>
            <a:prstDash val="solid"/>
          </a:ln>
        </p:spPr>
        <p:txBody>
          <a:bodyPr/>
          <a:lstStyle/>
          <a:p>
            <a:endParaRPr lang="en-US"/>
          </a:p>
        </p:txBody>
      </p:sp>
      <p:sp>
        <p:nvSpPr>
          <p:cNvPr id="48" name="Text 46"/>
          <p:cNvSpPr/>
          <p:nvPr/>
        </p:nvSpPr>
        <p:spPr>
          <a:xfrm>
            <a:off x="1848917" y="1636776"/>
            <a:ext cx="1371600" cy="182880"/>
          </a:xfrm>
          <a:prstGeom prst="rect">
            <a:avLst/>
          </a:prstGeom>
          <a:noFill/>
          <a:ln/>
        </p:spPr>
        <p:txBody>
          <a:bodyPr wrap="square" lIns="0" tIns="0" rIns="0" bIns="0" rtlCol="0" anchor="ctr"/>
          <a:lstStyle/>
          <a:p>
            <a:pPr marL="0" indent="0" algn="ctr">
              <a:buNone/>
            </a:pPr>
            <a:r>
              <a:rPr lang="en-US" sz="800" b="1" dirty="0">
                <a:solidFill>
                  <a:srgbClr val="0B1F3A"/>
                </a:solidFill>
                <a:latin typeface="Segoe UI Semibold" pitchFamily="34" charset="0"/>
                <a:ea typeface="Segoe UI Semibold" pitchFamily="34" charset="-122"/>
                <a:cs typeface="Segoe UI Semibold" pitchFamily="34" charset="-120"/>
              </a:rPr>
              <a:t>Reputation</a:t>
            </a:r>
            <a:endParaRPr lang="en-US" sz="800" dirty="0"/>
          </a:p>
        </p:txBody>
      </p:sp>
      <p:sp>
        <p:nvSpPr>
          <p:cNvPr id="49" name="questions panel">
            <a:extLst>
              <a:ext uri="{C183D7F6-B498-43B3-948B-1728B52AA6E4}">
                <adec:decorative xmlns:adec="http://schemas.microsoft.com/office/drawing/2017/decorative" val="1"/>
              </a:ext>
            </a:extLst>
          </p:cNvPr>
          <p:cNvSpPr/>
          <p:nvPr/>
        </p:nvSpPr>
        <p:spPr>
          <a:xfrm>
            <a:off x="6172200" y="1417320"/>
            <a:ext cx="2468880" cy="3063240"/>
          </a:xfrm>
          <a:prstGeom prst="roundRect">
            <a:avLst>
              <a:gd name="adj" fmla="val 2963"/>
            </a:avLst>
          </a:prstGeom>
          <a:solidFill>
            <a:srgbClr val="0B1F3A"/>
          </a:solidFill>
          <a:ln/>
          <a:effectLst>
            <a:outerShdw blurRad="114300" dist="38100" dir="5400000" algn="bl" rotWithShape="0">
              <a:srgbClr val="0B1F3A">
                <a:alpha val="16000"/>
              </a:srgbClr>
            </a:outerShdw>
          </a:effectLst>
        </p:spPr>
        <p:txBody>
          <a:bodyPr/>
          <a:lstStyle/>
          <a:p>
            <a:endParaRPr lang="en-US"/>
          </a:p>
        </p:txBody>
      </p:sp>
      <p:sp>
        <p:nvSpPr>
          <p:cNvPr id="50" name="Text 48"/>
          <p:cNvSpPr/>
          <p:nvPr/>
        </p:nvSpPr>
        <p:spPr>
          <a:xfrm>
            <a:off x="6428232" y="1627632"/>
            <a:ext cx="2011680" cy="274320"/>
          </a:xfrm>
          <a:prstGeom prst="rect">
            <a:avLst/>
          </a:prstGeom>
          <a:noFill/>
          <a:ln/>
        </p:spPr>
        <p:txBody>
          <a:bodyPr wrap="square" lIns="0" tIns="0" rIns="0" bIns="0" rtlCol="0" anchor="ctr"/>
          <a:lstStyle/>
          <a:p>
            <a:pPr marL="0" indent="0">
              <a:buNone/>
            </a:pPr>
            <a:r>
              <a:rPr lang="en-US" sz="1100" b="1" kern="0" spc="150" dirty="0">
                <a:solidFill>
                  <a:srgbClr val="6FE3E3"/>
                </a:solidFill>
                <a:latin typeface="Segoe UI Semibold" pitchFamily="34" charset="0"/>
                <a:ea typeface="Segoe UI Semibold" pitchFamily="34" charset="-122"/>
                <a:cs typeface="Segoe UI Semibold" pitchFamily="34" charset="-120"/>
              </a:rPr>
              <a:t>THREE BOARD QUESTIONS</a:t>
            </a:r>
            <a:endParaRPr lang="en-US" sz="1100" dirty="0"/>
          </a:p>
        </p:txBody>
      </p:sp>
      <p:sp>
        <p:nvSpPr>
          <p:cNvPr id="51" name="Text 49"/>
          <p:cNvSpPr/>
          <p:nvPr/>
        </p:nvSpPr>
        <p:spPr>
          <a:xfrm>
            <a:off x="6428232" y="2048256"/>
            <a:ext cx="365760" cy="365760"/>
          </a:xfrm>
          <a:prstGeom prst="rect">
            <a:avLst/>
          </a:prstGeom>
          <a:noFill/>
          <a:ln/>
        </p:spPr>
        <p:txBody>
          <a:bodyPr wrap="square" lIns="0" tIns="0" rIns="0" bIns="0" rtlCol="0" anchor="ctr"/>
          <a:lstStyle/>
          <a:p>
            <a:pPr marL="0" indent="0">
              <a:buNone/>
            </a:pPr>
            <a:r>
              <a:rPr lang="en-US" sz="1800" b="1" dirty="0">
                <a:solidFill>
                  <a:srgbClr val="00A6A6"/>
                </a:solidFill>
                <a:latin typeface="Segoe UI Semibold" pitchFamily="34" charset="0"/>
                <a:ea typeface="Segoe UI Semibold" pitchFamily="34" charset="-122"/>
                <a:cs typeface="Segoe UI Semibold" pitchFamily="34" charset="-120"/>
              </a:rPr>
              <a:t>1</a:t>
            </a:r>
            <a:endParaRPr lang="en-US" sz="1800" dirty="0"/>
          </a:p>
        </p:txBody>
      </p:sp>
      <p:sp>
        <p:nvSpPr>
          <p:cNvPr id="52" name="Text 50"/>
          <p:cNvSpPr/>
          <p:nvPr/>
        </p:nvSpPr>
        <p:spPr>
          <a:xfrm>
            <a:off x="6830568" y="2029968"/>
            <a:ext cx="1600200" cy="731520"/>
          </a:xfrm>
          <a:prstGeom prst="rect">
            <a:avLst/>
          </a:prstGeom>
          <a:noFill/>
          <a:ln/>
        </p:spPr>
        <p:txBody>
          <a:bodyPr wrap="square" lIns="0" tIns="0" rIns="0" bIns="0" rtlCol="0" anchor="t"/>
          <a:lstStyle/>
          <a:p>
            <a:pPr marL="0" indent="0">
              <a:buNone/>
            </a:pPr>
            <a:r>
              <a:rPr lang="en-US" sz="1100" dirty="0">
                <a:solidFill>
                  <a:srgbClr val="FFFFFF"/>
                </a:solidFill>
                <a:latin typeface="Segoe UI" pitchFamily="34" charset="0"/>
                <a:ea typeface="Segoe UI" pitchFamily="34" charset="-122"/>
                <a:cs typeface="Segoe UI" pitchFamily="34" charset="-120"/>
              </a:rPr>
              <a:t>Do we know our highest-exposure AI use cases?</a:t>
            </a:r>
            <a:endParaRPr lang="en-US" sz="1100" dirty="0"/>
          </a:p>
        </p:txBody>
      </p:sp>
      <p:sp>
        <p:nvSpPr>
          <p:cNvPr id="53" name="Text 51"/>
          <p:cNvSpPr/>
          <p:nvPr/>
        </p:nvSpPr>
        <p:spPr>
          <a:xfrm>
            <a:off x="6428232" y="2834640"/>
            <a:ext cx="365760" cy="365760"/>
          </a:xfrm>
          <a:prstGeom prst="rect">
            <a:avLst/>
          </a:prstGeom>
          <a:noFill/>
          <a:ln/>
        </p:spPr>
        <p:txBody>
          <a:bodyPr wrap="square" lIns="0" tIns="0" rIns="0" bIns="0" rtlCol="0" anchor="ctr"/>
          <a:lstStyle/>
          <a:p>
            <a:pPr marL="0" indent="0">
              <a:buNone/>
            </a:pPr>
            <a:r>
              <a:rPr lang="en-US" sz="1800" b="1" dirty="0">
                <a:solidFill>
                  <a:srgbClr val="00A6A6"/>
                </a:solidFill>
                <a:latin typeface="Segoe UI Semibold" pitchFamily="34" charset="0"/>
                <a:ea typeface="Segoe UI Semibold" pitchFamily="34" charset="-122"/>
                <a:cs typeface="Segoe UI Semibold" pitchFamily="34" charset="-120"/>
              </a:rPr>
              <a:t>2</a:t>
            </a:r>
            <a:endParaRPr lang="en-US" sz="1800" dirty="0"/>
          </a:p>
        </p:txBody>
      </p:sp>
      <p:sp>
        <p:nvSpPr>
          <p:cNvPr id="54" name="Text 52"/>
          <p:cNvSpPr/>
          <p:nvPr/>
        </p:nvSpPr>
        <p:spPr>
          <a:xfrm>
            <a:off x="6830568" y="2816352"/>
            <a:ext cx="1600200" cy="731520"/>
          </a:xfrm>
          <a:prstGeom prst="rect">
            <a:avLst/>
          </a:prstGeom>
          <a:noFill/>
          <a:ln/>
        </p:spPr>
        <p:txBody>
          <a:bodyPr wrap="square" lIns="0" tIns="0" rIns="0" bIns="0" rtlCol="0" anchor="t"/>
          <a:lstStyle/>
          <a:p>
            <a:pPr marL="0" indent="0">
              <a:buNone/>
            </a:pPr>
            <a:r>
              <a:rPr lang="en-US" sz="1100" dirty="0">
                <a:solidFill>
                  <a:srgbClr val="FFFFFF"/>
                </a:solidFill>
                <a:latin typeface="Segoe UI" pitchFamily="34" charset="0"/>
                <a:ea typeface="Segoe UI" pitchFamily="34" charset="-122"/>
                <a:cs typeface="Segoe UI" pitchFamily="34" charset="-120"/>
              </a:rPr>
              <a:t>Are our controls proportionate to each risk?</a:t>
            </a:r>
            <a:endParaRPr lang="en-US" sz="1100" dirty="0"/>
          </a:p>
        </p:txBody>
      </p:sp>
      <p:sp>
        <p:nvSpPr>
          <p:cNvPr id="55" name="Text 53"/>
          <p:cNvSpPr/>
          <p:nvPr/>
        </p:nvSpPr>
        <p:spPr>
          <a:xfrm>
            <a:off x="6428232" y="3621024"/>
            <a:ext cx="365760" cy="365760"/>
          </a:xfrm>
          <a:prstGeom prst="rect">
            <a:avLst/>
          </a:prstGeom>
          <a:noFill/>
          <a:ln/>
        </p:spPr>
        <p:txBody>
          <a:bodyPr wrap="square" lIns="0" tIns="0" rIns="0" bIns="0" rtlCol="0" anchor="ctr"/>
          <a:lstStyle/>
          <a:p>
            <a:pPr marL="0" indent="0">
              <a:buNone/>
            </a:pPr>
            <a:r>
              <a:rPr lang="en-US" sz="1800" b="1" dirty="0">
                <a:solidFill>
                  <a:srgbClr val="00A6A6"/>
                </a:solidFill>
                <a:latin typeface="Segoe UI Semibold" pitchFamily="34" charset="0"/>
                <a:ea typeface="Segoe UI Semibold" pitchFamily="34" charset="-122"/>
                <a:cs typeface="Segoe UI Semibold" pitchFamily="34" charset="-120"/>
              </a:rPr>
              <a:t>3</a:t>
            </a:r>
            <a:endParaRPr lang="en-US" sz="1800" dirty="0"/>
          </a:p>
        </p:txBody>
      </p:sp>
      <p:sp>
        <p:nvSpPr>
          <p:cNvPr id="56" name="Text 54"/>
          <p:cNvSpPr/>
          <p:nvPr/>
        </p:nvSpPr>
        <p:spPr>
          <a:xfrm>
            <a:off x="6830568" y="3602736"/>
            <a:ext cx="1600200" cy="731520"/>
          </a:xfrm>
          <a:prstGeom prst="rect">
            <a:avLst/>
          </a:prstGeom>
          <a:noFill/>
          <a:ln/>
        </p:spPr>
        <p:txBody>
          <a:bodyPr wrap="square" lIns="0" tIns="0" rIns="0" bIns="0" rtlCol="0" anchor="t"/>
          <a:lstStyle/>
          <a:p>
            <a:pPr marL="0" indent="0">
              <a:buNone/>
            </a:pPr>
            <a:r>
              <a:rPr lang="en-US" sz="1100" dirty="0">
                <a:solidFill>
                  <a:srgbClr val="FFFFFF"/>
                </a:solidFill>
                <a:latin typeface="Segoe UI" pitchFamily="34" charset="0"/>
                <a:ea typeface="Segoe UI" pitchFamily="34" charset="-122"/>
                <a:cs typeface="Segoe UI" pitchFamily="34" charset="-120"/>
              </a:rPr>
              <a:t>Who is accountable when an AI system fails?</a:t>
            </a:r>
            <a:endParaRPr lang="en-US" sz="1100" dirty="0"/>
          </a:p>
        </p:txBody>
      </p:sp>
      <p:sp>
        <p:nvSpPr>
          <p:cNvPr id="57" name="Text 55"/>
          <p:cNvSpPr/>
          <p:nvPr/>
        </p:nvSpPr>
        <p:spPr>
          <a:xfrm>
            <a:off x="502920" y="4828032"/>
            <a:ext cx="4572000" cy="219456"/>
          </a:xfrm>
          <a:prstGeom prst="rect">
            <a:avLst/>
          </a:prstGeom>
          <a:noFill/>
          <a:ln/>
        </p:spPr>
        <p:txBody>
          <a:bodyPr wrap="square" lIns="0" tIns="0" rIns="0" bIns="0" rtlCol="0" anchor="ctr"/>
          <a:lstStyle/>
          <a:p>
            <a:pPr marL="0" indent="0" algn="l">
              <a:buNone/>
            </a:pPr>
            <a:r>
              <a:rPr lang="en-US" sz="850" dirty="0">
                <a:solidFill>
                  <a:srgbClr val="6B7380"/>
                </a:solidFill>
                <a:latin typeface="Segoe UI" pitchFamily="34" charset="0"/>
                <a:ea typeface="Segoe UI" pitchFamily="34" charset="-122"/>
                <a:cs typeface="Segoe UI" pitchFamily="34" charset="-120"/>
              </a:rPr>
              <a:t>AI Governance Essentials</a:t>
            </a:r>
            <a:endParaRPr lang="en-US" sz="850" dirty="0"/>
          </a:p>
        </p:txBody>
      </p:sp>
      <p:sp>
        <p:nvSpPr>
          <p:cNvPr id="58" name="Text 56"/>
          <p:cNvSpPr/>
          <p:nvPr/>
        </p:nvSpPr>
        <p:spPr>
          <a:xfrm>
            <a:off x="5897880" y="4828032"/>
            <a:ext cx="2743200" cy="219456"/>
          </a:xfrm>
          <a:prstGeom prst="rect">
            <a:avLst/>
          </a:prstGeom>
          <a:noFill/>
          <a:ln/>
        </p:spPr>
        <p:txBody>
          <a:bodyPr wrap="square" lIns="0" tIns="0" rIns="0" bIns="0" rtlCol="0" anchor="ctr"/>
          <a:lstStyle/>
          <a:p>
            <a:pPr marL="0" indent="0" algn="r">
              <a:buNone/>
            </a:pPr>
            <a:r>
              <a:rPr lang="en-US" sz="850" dirty="0">
                <a:solidFill>
                  <a:srgbClr val="6B7380"/>
                </a:solidFill>
                <a:latin typeface="Segoe UI" pitchFamily="34" charset="0"/>
                <a:ea typeface="Segoe UI" pitchFamily="34" charset="-122"/>
                <a:cs typeface="Segoe UI" pitchFamily="34" charset="-120"/>
              </a:rPr>
              <a:t>Board Briefing  </a:t>
            </a:r>
            <a:r>
              <a:rPr lang="en-US" sz="850" b="1" dirty="0">
                <a:solidFill>
                  <a:srgbClr val="0B7A7A"/>
                </a:solidFill>
                <a:latin typeface="Segoe UI" pitchFamily="34" charset="0"/>
                <a:ea typeface="Segoe UI" pitchFamily="34" charset="-122"/>
                <a:cs typeface="Segoe UI" pitchFamily="34" charset="-120"/>
              </a:rPr>
              <a:t>05</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02920" y="384048"/>
            <a:ext cx="7955280" cy="219456"/>
          </a:xfrm>
          <a:prstGeom prst="rect">
            <a:avLst/>
          </a:prstGeom>
          <a:noFill/>
          <a:ln/>
        </p:spPr>
        <p:txBody>
          <a:bodyPr wrap="square" lIns="0" tIns="0" rIns="0" bIns="0" rtlCol="0" anchor="ctr"/>
          <a:lstStyle/>
          <a:p>
            <a:pPr marL="0" indent="0" algn="l">
              <a:buNone/>
            </a:pPr>
            <a:r>
              <a:rPr lang="en-US" sz="1100" b="1" kern="0" spc="300" dirty="0">
                <a:solidFill>
                  <a:srgbClr val="0B7A7A"/>
                </a:solidFill>
                <a:latin typeface="Segoe UI Semibold" pitchFamily="34" charset="0"/>
                <a:ea typeface="Segoe UI Semibold" pitchFamily="34" charset="-122"/>
                <a:cs typeface="Segoe UI Semibold" pitchFamily="34" charset="-120"/>
              </a:rPr>
              <a:t>FRAMEWORK</a:t>
            </a:r>
            <a:endParaRPr lang="en-US" sz="1100" dirty="0"/>
          </a:p>
        </p:txBody>
      </p:sp>
      <p:sp>
        <p:nvSpPr>
          <p:cNvPr id="3" name="Text 0"/>
          <p:cNvSpPr>
            <a:spLocks noGrp="1"/>
          </p:cNvSpPr>
          <p:nvPr>
            <p:ph type="title" idx="100" hasCustomPrompt="1"/>
          </p:nvPr>
        </p:nvSpPr>
        <p:spPr>
          <a:xfrm>
            <a:off x="502920" y="603504"/>
            <a:ext cx="7955280" cy="603504"/>
          </a:xfrm>
          <a:prstGeom prst="rect">
            <a:avLst/>
          </a:prstGeom>
          <a:noFill/>
          <a:ln/>
        </p:spPr>
        <p:txBody>
          <a:bodyPr wrap="square" lIns="0" tIns="0" rIns="0" bIns="0" rtlCol="0" anchor="ctr"/>
          <a:lstStyle/>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AI Governance Framework</a:t>
            </a:r>
            <a:endParaRPr lang="en-US" sz="2600" dirty="0"/>
          </a:p>
        </p:txBody>
      </p:sp>
      <p:sp>
        <p:nvSpPr>
          <p:cNvPr id="4" name="connector">
            <a:extLst>
              <a:ext uri="{C183D7F6-B498-43B3-948B-1728B52AA6E4}">
                <adec:decorative xmlns:adec="http://schemas.microsoft.com/office/drawing/2017/decorative" val="1"/>
              </a:ext>
            </a:extLst>
          </p:cNvPr>
          <p:cNvSpPr/>
          <p:nvPr/>
        </p:nvSpPr>
        <p:spPr>
          <a:xfrm flipV="1">
            <a:off x="4572000" y="1892808"/>
            <a:ext cx="0" cy="1234440"/>
          </a:xfrm>
          <a:prstGeom prst="line">
            <a:avLst/>
          </a:prstGeom>
          <a:noFill/>
          <a:ln w="19050">
            <a:solidFill>
              <a:srgbClr val="E2E7EE"/>
            </a:solidFill>
            <a:prstDash val="solid"/>
          </a:ln>
        </p:spPr>
        <p:txBody>
          <a:bodyPr/>
          <a:lstStyle/>
          <a:p>
            <a:endParaRPr lang="en-US"/>
          </a:p>
        </p:txBody>
      </p:sp>
      <p:sp>
        <p:nvSpPr>
          <p:cNvPr id="5" name="connector">
            <a:extLst>
              <a:ext uri="{C183D7F6-B498-43B3-948B-1728B52AA6E4}">
                <adec:decorative xmlns:adec="http://schemas.microsoft.com/office/drawing/2017/decorative" val="1"/>
              </a:ext>
            </a:extLst>
          </p:cNvPr>
          <p:cNvSpPr/>
          <p:nvPr/>
        </p:nvSpPr>
        <p:spPr>
          <a:xfrm flipV="1">
            <a:off x="4572000" y="2510028"/>
            <a:ext cx="2138113" cy="617220"/>
          </a:xfrm>
          <a:prstGeom prst="line">
            <a:avLst/>
          </a:prstGeom>
          <a:noFill/>
          <a:ln w="19050">
            <a:solidFill>
              <a:srgbClr val="E2E7EE"/>
            </a:solidFill>
            <a:prstDash val="solid"/>
          </a:ln>
        </p:spPr>
        <p:txBody>
          <a:bodyPr/>
          <a:lstStyle/>
          <a:p>
            <a:endParaRPr lang="en-US"/>
          </a:p>
        </p:txBody>
      </p:sp>
      <p:sp>
        <p:nvSpPr>
          <p:cNvPr id="6" name="connector">
            <a:extLst>
              <a:ext uri="{C183D7F6-B498-43B3-948B-1728B52AA6E4}">
                <adec:decorative xmlns:adec="http://schemas.microsoft.com/office/drawing/2017/decorative" val="1"/>
              </a:ext>
            </a:extLst>
          </p:cNvPr>
          <p:cNvSpPr/>
          <p:nvPr/>
        </p:nvSpPr>
        <p:spPr>
          <a:xfrm>
            <a:off x="4572000" y="3127248"/>
            <a:ext cx="2138113" cy="617220"/>
          </a:xfrm>
          <a:prstGeom prst="line">
            <a:avLst/>
          </a:prstGeom>
          <a:noFill/>
          <a:ln w="19050">
            <a:solidFill>
              <a:srgbClr val="E2E7EE"/>
            </a:solidFill>
            <a:prstDash val="solid"/>
          </a:ln>
        </p:spPr>
        <p:txBody>
          <a:bodyPr/>
          <a:lstStyle/>
          <a:p>
            <a:endParaRPr lang="en-US"/>
          </a:p>
        </p:txBody>
      </p:sp>
      <p:sp>
        <p:nvSpPr>
          <p:cNvPr id="7" name="connector">
            <a:extLst>
              <a:ext uri="{C183D7F6-B498-43B3-948B-1728B52AA6E4}">
                <adec:decorative xmlns:adec="http://schemas.microsoft.com/office/drawing/2017/decorative" val="1"/>
              </a:ext>
            </a:extLst>
          </p:cNvPr>
          <p:cNvSpPr/>
          <p:nvPr/>
        </p:nvSpPr>
        <p:spPr>
          <a:xfrm>
            <a:off x="4572000" y="3127248"/>
            <a:ext cx="0" cy="1234440"/>
          </a:xfrm>
          <a:prstGeom prst="line">
            <a:avLst/>
          </a:prstGeom>
          <a:noFill/>
          <a:ln w="19050">
            <a:solidFill>
              <a:srgbClr val="E2E7EE"/>
            </a:solidFill>
            <a:prstDash val="solid"/>
          </a:ln>
        </p:spPr>
        <p:txBody>
          <a:bodyPr/>
          <a:lstStyle/>
          <a:p>
            <a:endParaRPr lang="en-US"/>
          </a:p>
        </p:txBody>
      </p:sp>
      <p:sp>
        <p:nvSpPr>
          <p:cNvPr id="8" name="connector">
            <a:extLst>
              <a:ext uri="{C183D7F6-B498-43B3-948B-1728B52AA6E4}">
                <adec:decorative xmlns:adec="http://schemas.microsoft.com/office/drawing/2017/decorative" val="1"/>
              </a:ext>
            </a:extLst>
          </p:cNvPr>
          <p:cNvSpPr/>
          <p:nvPr/>
        </p:nvSpPr>
        <p:spPr>
          <a:xfrm flipH="1">
            <a:off x="2433887" y="3127248"/>
            <a:ext cx="2138113" cy="617220"/>
          </a:xfrm>
          <a:prstGeom prst="line">
            <a:avLst/>
          </a:prstGeom>
          <a:noFill/>
          <a:ln w="19050">
            <a:solidFill>
              <a:srgbClr val="E2E7EE"/>
            </a:solidFill>
            <a:prstDash val="solid"/>
          </a:ln>
        </p:spPr>
        <p:txBody>
          <a:bodyPr/>
          <a:lstStyle/>
          <a:p>
            <a:endParaRPr lang="en-US"/>
          </a:p>
        </p:txBody>
      </p:sp>
      <p:sp>
        <p:nvSpPr>
          <p:cNvPr id="9" name="connector">
            <a:extLst>
              <a:ext uri="{C183D7F6-B498-43B3-948B-1728B52AA6E4}">
                <adec:decorative xmlns:adec="http://schemas.microsoft.com/office/drawing/2017/decorative" val="1"/>
              </a:ext>
            </a:extLst>
          </p:cNvPr>
          <p:cNvSpPr/>
          <p:nvPr/>
        </p:nvSpPr>
        <p:spPr>
          <a:xfrm flipH="1" flipV="1">
            <a:off x="2433887" y="2510028"/>
            <a:ext cx="2138113" cy="617220"/>
          </a:xfrm>
          <a:prstGeom prst="line">
            <a:avLst/>
          </a:prstGeom>
          <a:noFill/>
          <a:ln w="19050">
            <a:solidFill>
              <a:srgbClr val="E2E7EE"/>
            </a:solidFill>
            <a:prstDash val="solid"/>
          </a:ln>
        </p:spPr>
        <p:txBody>
          <a:bodyPr/>
          <a:lstStyle/>
          <a:p>
            <a:endParaRPr lang="en-US"/>
          </a:p>
        </p:txBody>
      </p:sp>
      <p:sp>
        <p:nvSpPr>
          <p:cNvPr id="10" name="hub">
            <a:extLst>
              <a:ext uri="{C183D7F6-B498-43B3-948B-1728B52AA6E4}">
                <adec:decorative xmlns:adec="http://schemas.microsoft.com/office/drawing/2017/decorative" val="1"/>
              </a:ext>
            </a:extLst>
          </p:cNvPr>
          <p:cNvSpPr/>
          <p:nvPr/>
        </p:nvSpPr>
        <p:spPr>
          <a:xfrm>
            <a:off x="3886200" y="2441448"/>
            <a:ext cx="1371600" cy="1371600"/>
          </a:xfrm>
          <a:prstGeom prst="ellipse">
            <a:avLst/>
          </a:prstGeom>
          <a:solidFill>
            <a:srgbClr val="0B1F3A"/>
          </a:solidFill>
          <a:ln w="25400">
            <a:solidFill>
              <a:srgbClr val="00A6A6"/>
            </a:solidFill>
            <a:prstDash val="solid"/>
          </a:ln>
          <a:effectLst>
            <a:outerShdw blurRad="114300" dist="38100" dir="5400000" algn="bl" rotWithShape="0">
              <a:srgbClr val="0B1F3A">
                <a:alpha val="16000"/>
              </a:srgbClr>
            </a:outerShdw>
          </a:effectLst>
        </p:spPr>
        <p:txBody>
          <a:bodyPr/>
          <a:lstStyle/>
          <a:p>
            <a:endParaRPr lang="en-US"/>
          </a:p>
        </p:txBody>
      </p:sp>
      <p:sp>
        <p:nvSpPr>
          <p:cNvPr id="11" name="Text 9"/>
          <p:cNvSpPr/>
          <p:nvPr/>
        </p:nvSpPr>
        <p:spPr>
          <a:xfrm>
            <a:off x="3886200" y="2441448"/>
            <a:ext cx="1371600" cy="1371600"/>
          </a:xfrm>
          <a:prstGeom prst="rect">
            <a:avLst/>
          </a:prstGeom>
          <a:noFill/>
          <a:ln/>
        </p:spPr>
        <p:txBody>
          <a:bodyPr wrap="square" lIns="0" tIns="0" rIns="0" bIns="0" rtlCol="0" anchor="ctr"/>
          <a:lstStyle/>
          <a:p>
            <a:pPr marL="0" indent="0" algn="ctr">
              <a:buNone/>
            </a:pPr>
            <a:r>
              <a:rPr lang="en-US" sz="1400" b="1" dirty="0">
                <a:solidFill>
                  <a:srgbClr val="FFFFFF"/>
                </a:solidFill>
                <a:latin typeface="Segoe UI Semibold" pitchFamily="34" charset="0"/>
                <a:ea typeface="Segoe UI Semibold" pitchFamily="34" charset="-122"/>
                <a:cs typeface="Segoe UI Semibold" pitchFamily="34" charset="-120"/>
              </a:rPr>
              <a:t>Responsible</a:t>
            </a:r>
            <a:endParaRPr lang="en-US" sz="1400" dirty="0"/>
          </a:p>
          <a:p>
            <a:pPr marL="0" indent="0" algn="ctr">
              <a:buNone/>
            </a:pPr>
            <a:r>
              <a:rPr lang="en-US" sz="1400" b="1" dirty="0">
                <a:solidFill>
                  <a:srgbClr val="FFFFFF"/>
                </a:solidFill>
                <a:latin typeface="Segoe UI Semibold" pitchFamily="34" charset="0"/>
                <a:ea typeface="Segoe UI Semibold" pitchFamily="34" charset="-122"/>
                <a:cs typeface="Segoe UI Semibold" pitchFamily="34" charset="-120"/>
              </a:rPr>
              <a:t>AI</a:t>
            </a:r>
            <a:endParaRPr lang="en-US" sz="1400" dirty="0"/>
          </a:p>
        </p:txBody>
      </p:sp>
      <p:sp>
        <p:nvSpPr>
          <p:cNvPr id="12" name="pillar card">
            <a:extLst>
              <a:ext uri="{C183D7F6-B498-43B3-948B-1728B52AA6E4}">
                <adec:decorative xmlns:adec="http://schemas.microsoft.com/office/drawing/2017/decorative" val="1"/>
              </a:ext>
            </a:extLst>
          </p:cNvPr>
          <p:cNvSpPr/>
          <p:nvPr/>
        </p:nvSpPr>
        <p:spPr>
          <a:xfrm>
            <a:off x="3858768" y="1435608"/>
            <a:ext cx="1426464" cy="914400"/>
          </a:xfrm>
          <a:prstGeom prst="roundRect">
            <a:avLst>
              <a:gd name="adj" fmla="val 8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13" name="icon chip">
            <a:extLst>
              <a:ext uri="{C183D7F6-B498-43B3-948B-1728B52AA6E4}">
                <adec:decorative xmlns:adec="http://schemas.microsoft.com/office/drawing/2017/decorative" val="1"/>
              </a:ext>
            </a:extLst>
          </p:cNvPr>
          <p:cNvSpPr/>
          <p:nvPr/>
        </p:nvSpPr>
        <p:spPr>
          <a:xfrm>
            <a:off x="4343400" y="148132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14" name="Image 0" descr="/agent/turn1/workspace/icons_proc/image-739bbccb0667a7a9ad5acb93d89ab8b8.png"/>
          <p:cNvPicPr>
            <a:picLocks noChangeAspect="1"/>
          </p:cNvPicPr>
          <p:nvPr/>
        </p:nvPicPr>
        <p:blipFill>
          <a:blip r:embed="rId3"/>
          <a:stretch>
            <a:fillRect/>
          </a:stretch>
        </p:blipFill>
        <p:spPr>
          <a:xfrm>
            <a:off x="4439412" y="1577340"/>
            <a:ext cx="265176" cy="265176"/>
          </a:xfrm>
          <a:prstGeom prst="rect">
            <a:avLst/>
          </a:prstGeom>
        </p:spPr>
      </p:pic>
      <p:sp>
        <p:nvSpPr>
          <p:cNvPr id="15" name="Text 12"/>
          <p:cNvSpPr/>
          <p:nvPr/>
        </p:nvSpPr>
        <p:spPr>
          <a:xfrm>
            <a:off x="3913632" y="2020824"/>
            <a:ext cx="1316736" cy="274320"/>
          </a:xfrm>
          <a:prstGeom prst="rect">
            <a:avLst/>
          </a:prstGeom>
          <a:noFill/>
          <a:ln/>
        </p:spPr>
        <p:txBody>
          <a:bodyPr wrap="square" lIns="0" tIns="0" rIns="0" bIns="0" rtlCol="0" anchor="ctr"/>
          <a:lstStyle/>
          <a:p>
            <a:pPr marL="0" indent="0" algn="ctr">
              <a:buNone/>
            </a:pPr>
            <a:r>
              <a:rPr lang="en-US" sz="1200" b="1" dirty="0">
                <a:solidFill>
                  <a:srgbClr val="0B1F3A"/>
                </a:solidFill>
                <a:latin typeface="Segoe UI Semibold" pitchFamily="34" charset="0"/>
                <a:ea typeface="Segoe UI Semibold" pitchFamily="34" charset="-122"/>
                <a:cs typeface="Segoe UI Semibold" pitchFamily="34" charset="-120"/>
              </a:rPr>
              <a:t>Strategy</a:t>
            </a:r>
            <a:endParaRPr lang="en-US" sz="1200" dirty="0"/>
          </a:p>
        </p:txBody>
      </p:sp>
      <p:sp>
        <p:nvSpPr>
          <p:cNvPr id="16" name="pillar card">
            <a:extLst>
              <a:ext uri="{C183D7F6-B498-43B3-948B-1728B52AA6E4}">
                <adec:decorative xmlns:adec="http://schemas.microsoft.com/office/drawing/2017/decorative" val="1"/>
              </a:ext>
            </a:extLst>
          </p:cNvPr>
          <p:cNvSpPr/>
          <p:nvPr/>
        </p:nvSpPr>
        <p:spPr>
          <a:xfrm>
            <a:off x="5996881" y="2052828"/>
            <a:ext cx="1426464" cy="914400"/>
          </a:xfrm>
          <a:prstGeom prst="roundRect">
            <a:avLst>
              <a:gd name="adj" fmla="val 8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17" name="icon chip">
            <a:extLst>
              <a:ext uri="{C183D7F6-B498-43B3-948B-1728B52AA6E4}">
                <adec:decorative xmlns:adec="http://schemas.microsoft.com/office/drawing/2017/decorative" val="1"/>
              </a:ext>
            </a:extLst>
          </p:cNvPr>
          <p:cNvSpPr/>
          <p:nvPr/>
        </p:nvSpPr>
        <p:spPr>
          <a:xfrm>
            <a:off x="6481513" y="209854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18" name="Image 1" descr="/agent/turn1/workspace/icons_proc/image-0fe8c5c8faeca44f43bcb31dcac0d944.png"/>
          <p:cNvPicPr>
            <a:picLocks noChangeAspect="1"/>
          </p:cNvPicPr>
          <p:nvPr/>
        </p:nvPicPr>
        <p:blipFill>
          <a:blip r:embed="rId4"/>
          <a:stretch>
            <a:fillRect/>
          </a:stretch>
        </p:blipFill>
        <p:spPr>
          <a:xfrm>
            <a:off x="6577525" y="2194560"/>
            <a:ext cx="265176" cy="265176"/>
          </a:xfrm>
          <a:prstGeom prst="rect">
            <a:avLst/>
          </a:prstGeom>
        </p:spPr>
      </p:pic>
      <p:sp>
        <p:nvSpPr>
          <p:cNvPr id="19" name="Text 15"/>
          <p:cNvSpPr/>
          <p:nvPr/>
        </p:nvSpPr>
        <p:spPr>
          <a:xfrm>
            <a:off x="6051745" y="2638044"/>
            <a:ext cx="1316736" cy="274320"/>
          </a:xfrm>
          <a:prstGeom prst="rect">
            <a:avLst/>
          </a:prstGeom>
          <a:noFill/>
          <a:ln/>
        </p:spPr>
        <p:txBody>
          <a:bodyPr wrap="square" lIns="0" tIns="0" rIns="0" bIns="0" rtlCol="0" anchor="ctr"/>
          <a:lstStyle/>
          <a:p>
            <a:pPr marL="0" indent="0" algn="ctr">
              <a:buNone/>
            </a:pPr>
            <a:r>
              <a:rPr lang="en-US" sz="1200" b="1" dirty="0">
                <a:solidFill>
                  <a:srgbClr val="0B1F3A"/>
                </a:solidFill>
                <a:latin typeface="Segoe UI Semibold" pitchFamily="34" charset="0"/>
                <a:ea typeface="Segoe UI Semibold" pitchFamily="34" charset="-122"/>
                <a:cs typeface="Segoe UI Semibold" pitchFamily="34" charset="-120"/>
              </a:rPr>
              <a:t>Policy</a:t>
            </a:r>
            <a:endParaRPr lang="en-US" sz="1200" dirty="0"/>
          </a:p>
        </p:txBody>
      </p:sp>
      <p:sp>
        <p:nvSpPr>
          <p:cNvPr id="20" name="pillar card">
            <a:extLst>
              <a:ext uri="{C183D7F6-B498-43B3-948B-1728B52AA6E4}">
                <adec:decorative xmlns:adec="http://schemas.microsoft.com/office/drawing/2017/decorative" val="1"/>
              </a:ext>
            </a:extLst>
          </p:cNvPr>
          <p:cNvSpPr/>
          <p:nvPr/>
        </p:nvSpPr>
        <p:spPr>
          <a:xfrm>
            <a:off x="5996881" y="3287268"/>
            <a:ext cx="1426464" cy="914400"/>
          </a:xfrm>
          <a:prstGeom prst="roundRect">
            <a:avLst>
              <a:gd name="adj" fmla="val 8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21" name="icon chip">
            <a:extLst>
              <a:ext uri="{C183D7F6-B498-43B3-948B-1728B52AA6E4}">
                <adec:decorative xmlns:adec="http://schemas.microsoft.com/office/drawing/2017/decorative" val="1"/>
              </a:ext>
            </a:extLst>
          </p:cNvPr>
          <p:cNvSpPr/>
          <p:nvPr/>
        </p:nvSpPr>
        <p:spPr>
          <a:xfrm>
            <a:off x="6481513" y="333298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22" name="Image 2" descr="/agent/turn1/workspace/icons_proc/image-a30a110e5df2152305e76e308d96920e.png"/>
          <p:cNvPicPr>
            <a:picLocks noChangeAspect="1"/>
          </p:cNvPicPr>
          <p:nvPr/>
        </p:nvPicPr>
        <p:blipFill>
          <a:blip r:embed="rId5"/>
          <a:stretch>
            <a:fillRect/>
          </a:stretch>
        </p:blipFill>
        <p:spPr>
          <a:xfrm>
            <a:off x="6577525" y="3429000"/>
            <a:ext cx="265176" cy="265176"/>
          </a:xfrm>
          <a:prstGeom prst="rect">
            <a:avLst/>
          </a:prstGeom>
        </p:spPr>
      </p:pic>
      <p:sp>
        <p:nvSpPr>
          <p:cNvPr id="23" name="Text 18"/>
          <p:cNvSpPr/>
          <p:nvPr/>
        </p:nvSpPr>
        <p:spPr>
          <a:xfrm>
            <a:off x="6051745" y="3872484"/>
            <a:ext cx="1316736" cy="274320"/>
          </a:xfrm>
          <a:prstGeom prst="rect">
            <a:avLst/>
          </a:prstGeom>
          <a:noFill/>
          <a:ln/>
        </p:spPr>
        <p:txBody>
          <a:bodyPr wrap="square" lIns="0" tIns="0" rIns="0" bIns="0" rtlCol="0" anchor="ctr"/>
          <a:lstStyle/>
          <a:p>
            <a:pPr marL="0" indent="0" algn="ctr">
              <a:buNone/>
            </a:pPr>
            <a:r>
              <a:rPr lang="en-US" sz="1200" b="1" dirty="0">
                <a:solidFill>
                  <a:srgbClr val="0B1F3A"/>
                </a:solidFill>
                <a:latin typeface="Segoe UI Semibold" pitchFamily="34" charset="0"/>
                <a:ea typeface="Segoe UI Semibold" pitchFamily="34" charset="-122"/>
                <a:cs typeface="Segoe UI Semibold" pitchFamily="34" charset="-120"/>
              </a:rPr>
              <a:t>Risk</a:t>
            </a:r>
            <a:endParaRPr lang="en-US" sz="1200" dirty="0"/>
          </a:p>
        </p:txBody>
      </p:sp>
      <p:sp>
        <p:nvSpPr>
          <p:cNvPr id="24" name="pillar card">
            <a:extLst>
              <a:ext uri="{C183D7F6-B498-43B3-948B-1728B52AA6E4}">
                <adec:decorative xmlns:adec="http://schemas.microsoft.com/office/drawing/2017/decorative" val="1"/>
              </a:ext>
            </a:extLst>
          </p:cNvPr>
          <p:cNvSpPr/>
          <p:nvPr/>
        </p:nvSpPr>
        <p:spPr>
          <a:xfrm>
            <a:off x="3858768" y="3904488"/>
            <a:ext cx="1426464" cy="914400"/>
          </a:xfrm>
          <a:prstGeom prst="roundRect">
            <a:avLst>
              <a:gd name="adj" fmla="val 8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25" name="icon chip">
            <a:extLst>
              <a:ext uri="{C183D7F6-B498-43B3-948B-1728B52AA6E4}">
                <adec:decorative xmlns:adec="http://schemas.microsoft.com/office/drawing/2017/decorative" val="1"/>
              </a:ext>
            </a:extLst>
          </p:cNvPr>
          <p:cNvSpPr/>
          <p:nvPr/>
        </p:nvSpPr>
        <p:spPr>
          <a:xfrm>
            <a:off x="4343400" y="395020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26" name="Image 3" descr="/agent/turn1/workspace/icons_proc/image-b638aad8ed16edb0587b0dea0af6a9eb.png"/>
          <p:cNvPicPr>
            <a:picLocks noChangeAspect="1"/>
          </p:cNvPicPr>
          <p:nvPr/>
        </p:nvPicPr>
        <p:blipFill>
          <a:blip r:embed="rId6"/>
          <a:stretch>
            <a:fillRect/>
          </a:stretch>
        </p:blipFill>
        <p:spPr>
          <a:xfrm>
            <a:off x="4439412" y="4046220"/>
            <a:ext cx="265176" cy="265176"/>
          </a:xfrm>
          <a:prstGeom prst="rect">
            <a:avLst/>
          </a:prstGeom>
        </p:spPr>
      </p:pic>
      <p:sp>
        <p:nvSpPr>
          <p:cNvPr id="27" name="Text 21"/>
          <p:cNvSpPr/>
          <p:nvPr/>
        </p:nvSpPr>
        <p:spPr>
          <a:xfrm>
            <a:off x="3913632" y="4489704"/>
            <a:ext cx="1316736" cy="274320"/>
          </a:xfrm>
          <a:prstGeom prst="rect">
            <a:avLst/>
          </a:prstGeom>
          <a:noFill/>
          <a:ln/>
        </p:spPr>
        <p:txBody>
          <a:bodyPr wrap="square" lIns="0" tIns="0" rIns="0" bIns="0" rtlCol="0" anchor="ctr"/>
          <a:lstStyle/>
          <a:p>
            <a:pPr marL="0" indent="0" algn="ctr">
              <a:buNone/>
            </a:pPr>
            <a:r>
              <a:rPr lang="en-US" sz="1200" b="1" dirty="0">
                <a:solidFill>
                  <a:srgbClr val="0B1F3A"/>
                </a:solidFill>
                <a:latin typeface="Segoe UI Semibold" pitchFamily="34" charset="0"/>
                <a:ea typeface="Segoe UI Semibold" pitchFamily="34" charset="-122"/>
                <a:cs typeface="Segoe UI Semibold" pitchFamily="34" charset="-120"/>
              </a:rPr>
              <a:t>Technology</a:t>
            </a:r>
            <a:endParaRPr lang="en-US" sz="1200" dirty="0"/>
          </a:p>
        </p:txBody>
      </p:sp>
      <p:sp>
        <p:nvSpPr>
          <p:cNvPr id="28" name="pillar card">
            <a:extLst>
              <a:ext uri="{C183D7F6-B498-43B3-948B-1728B52AA6E4}">
                <adec:decorative xmlns:adec="http://schemas.microsoft.com/office/drawing/2017/decorative" val="1"/>
              </a:ext>
            </a:extLst>
          </p:cNvPr>
          <p:cNvSpPr/>
          <p:nvPr/>
        </p:nvSpPr>
        <p:spPr>
          <a:xfrm>
            <a:off x="1720655" y="3287268"/>
            <a:ext cx="1426464" cy="914400"/>
          </a:xfrm>
          <a:prstGeom prst="roundRect">
            <a:avLst>
              <a:gd name="adj" fmla="val 8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29" name="icon chip">
            <a:extLst>
              <a:ext uri="{C183D7F6-B498-43B3-948B-1728B52AA6E4}">
                <adec:decorative xmlns:adec="http://schemas.microsoft.com/office/drawing/2017/decorative" val="1"/>
              </a:ext>
            </a:extLst>
          </p:cNvPr>
          <p:cNvSpPr/>
          <p:nvPr/>
        </p:nvSpPr>
        <p:spPr>
          <a:xfrm>
            <a:off x="2205287" y="333298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30" name="Image 4" descr="/agent/turn1/workspace/icons_proc/image-0562fcdf10d406920217fdd131d178a0.png"/>
          <p:cNvPicPr>
            <a:picLocks noChangeAspect="1"/>
          </p:cNvPicPr>
          <p:nvPr/>
        </p:nvPicPr>
        <p:blipFill>
          <a:blip r:embed="rId7"/>
          <a:stretch>
            <a:fillRect/>
          </a:stretch>
        </p:blipFill>
        <p:spPr>
          <a:xfrm>
            <a:off x="2301299" y="3429000"/>
            <a:ext cx="265176" cy="265176"/>
          </a:xfrm>
          <a:prstGeom prst="rect">
            <a:avLst/>
          </a:prstGeom>
        </p:spPr>
      </p:pic>
      <p:sp>
        <p:nvSpPr>
          <p:cNvPr id="31" name="Text 24"/>
          <p:cNvSpPr/>
          <p:nvPr/>
        </p:nvSpPr>
        <p:spPr>
          <a:xfrm>
            <a:off x="1775519" y="3872484"/>
            <a:ext cx="1316736" cy="274320"/>
          </a:xfrm>
          <a:prstGeom prst="rect">
            <a:avLst/>
          </a:prstGeom>
          <a:noFill/>
          <a:ln/>
        </p:spPr>
        <p:txBody>
          <a:bodyPr wrap="square" lIns="0" tIns="0" rIns="0" bIns="0" rtlCol="0" anchor="ctr"/>
          <a:lstStyle/>
          <a:p>
            <a:pPr marL="0" indent="0" algn="ctr">
              <a:buNone/>
            </a:pPr>
            <a:r>
              <a:rPr lang="en-US" sz="1200" b="1" dirty="0">
                <a:solidFill>
                  <a:srgbClr val="0B1F3A"/>
                </a:solidFill>
                <a:latin typeface="Segoe UI Semibold" pitchFamily="34" charset="0"/>
                <a:ea typeface="Segoe UI Semibold" pitchFamily="34" charset="-122"/>
                <a:cs typeface="Segoe UI Semibold" pitchFamily="34" charset="-120"/>
              </a:rPr>
              <a:t>People</a:t>
            </a:r>
            <a:endParaRPr lang="en-US" sz="1200" dirty="0"/>
          </a:p>
        </p:txBody>
      </p:sp>
      <p:sp>
        <p:nvSpPr>
          <p:cNvPr id="32" name="pillar card">
            <a:extLst>
              <a:ext uri="{C183D7F6-B498-43B3-948B-1728B52AA6E4}">
                <adec:decorative xmlns:adec="http://schemas.microsoft.com/office/drawing/2017/decorative" val="1"/>
              </a:ext>
            </a:extLst>
          </p:cNvPr>
          <p:cNvSpPr/>
          <p:nvPr/>
        </p:nvSpPr>
        <p:spPr>
          <a:xfrm>
            <a:off x="1720655" y="2052828"/>
            <a:ext cx="1426464" cy="914400"/>
          </a:xfrm>
          <a:prstGeom prst="roundRect">
            <a:avLst>
              <a:gd name="adj" fmla="val 8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33" name="icon chip">
            <a:extLst>
              <a:ext uri="{C183D7F6-B498-43B3-948B-1728B52AA6E4}">
                <adec:decorative xmlns:adec="http://schemas.microsoft.com/office/drawing/2017/decorative" val="1"/>
              </a:ext>
            </a:extLst>
          </p:cNvPr>
          <p:cNvSpPr/>
          <p:nvPr/>
        </p:nvSpPr>
        <p:spPr>
          <a:xfrm>
            <a:off x="2205287" y="209854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34" name="Image 5" descr="/agent/turn1/workspace/icons_proc/image-6a8f280ba06b747e7e3f2cb9cdedca75.png"/>
          <p:cNvPicPr>
            <a:picLocks noChangeAspect="1"/>
          </p:cNvPicPr>
          <p:nvPr/>
        </p:nvPicPr>
        <p:blipFill>
          <a:blip r:embed="rId8"/>
          <a:stretch>
            <a:fillRect/>
          </a:stretch>
        </p:blipFill>
        <p:spPr>
          <a:xfrm>
            <a:off x="2301299" y="2194560"/>
            <a:ext cx="265176" cy="265176"/>
          </a:xfrm>
          <a:prstGeom prst="rect">
            <a:avLst/>
          </a:prstGeom>
        </p:spPr>
      </p:pic>
      <p:sp>
        <p:nvSpPr>
          <p:cNvPr id="35" name="Text 27"/>
          <p:cNvSpPr/>
          <p:nvPr/>
        </p:nvSpPr>
        <p:spPr>
          <a:xfrm>
            <a:off x="1775519" y="2638044"/>
            <a:ext cx="1316736" cy="274320"/>
          </a:xfrm>
          <a:prstGeom prst="rect">
            <a:avLst/>
          </a:prstGeom>
          <a:noFill/>
          <a:ln/>
        </p:spPr>
        <p:txBody>
          <a:bodyPr wrap="square" lIns="0" tIns="0" rIns="0" bIns="0" rtlCol="0" anchor="ctr"/>
          <a:lstStyle/>
          <a:p>
            <a:pPr marL="0" indent="0" algn="ctr">
              <a:buNone/>
            </a:pPr>
            <a:r>
              <a:rPr lang="en-US" sz="1200" b="1" dirty="0">
                <a:solidFill>
                  <a:srgbClr val="0B1F3A"/>
                </a:solidFill>
                <a:latin typeface="Segoe UI Semibold" pitchFamily="34" charset="0"/>
                <a:ea typeface="Segoe UI Semibold" pitchFamily="34" charset="-122"/>
                <a:cs typeface="Segoe UI Semibold" pitchFamily="34" charset="-120"/>
              </a:rPr>
              <a:t>Assurance</a:t>
            </a:r>
            <a:endParaRPr lang="en-US" sz="1200" dirty="0"/>
          </a:p>
        </p:txBody>
      </p:sp>
      <p:sp>
        <p:nvSpPr>
          <p:cNvPr id="36" name="Text 28"/>
          <p:cNvSpPr/>
          <p:nvPr/>
        </p:nvSpPr>
        <p:spPr>
          <a:xfrm>
            <a:off x="502920" y="4828032"/>
            <a:ext cx="4572000" cy="219456"/>
          </a:xfrm>
          <a:prstGeom prst="rect">
            <a:avLst/>
          </a:prstGeom>
          <a:noFill/>
          <a:ln/>
        </p:spPr>
        <p:txBody>
          <a:bodyPr wrap="square" lIns="0" tIns="0" rIns="0" bIns="0" rtlCol="0" anchor="ctr"/>
          <a:lstStyle/>
          <a:p>
            <a:pPr marL="0" indent="0" algn="l">
              <a:buNone/>
            </a:pPr>
            <a:r>
              <a:rPr lang="en-US" sz="850" dirty="0">
                <a:solidFill>
                  <a:srgbClr val="6B7380"/>
                </a:solidFill>
                <a:latin typeface="Segoe UI" pitchFamily="34" charset="0"/>
                <a:ea typeface="Segoe UI" pitchFamily="34" charset="-122"/>
                <a:cs typeface="Segoe UI" pitchFamily="34" charset="-120"/>
              </a:rPr>
              <a:t>AI Governance Essentials</a:t>
            </a:r>
            <a:endParaRPr lang="en-US" sz="850" dirty="0"/>
          </a:p>
        </p:txBody>
      </p:sp>
      <p:sp>
        <p:nvSpPr>
          <p:cNvPr id="37" name="Text 29"/>
          <p:cNvSpPr/>
          <p:nvPr/>
        </p:nvSpPr>
        <p:spPr>
          <a:xfrm>
            <a:off x="5897880" y="4828032"/>
            <a:ext cx="2743200" cy="219456"/>
          </a:xfrm>
          <a:prstGeom prst="rect">
            <a:avLst/>
          </a:prstGeom>
          <a:noFill/>
          <a:ln/>
        </p:spPr>
        <p:txBody>
          <a:bodyPr wrap="square" lIns="0" tIns="0" rIns="0" bIns="0" rtlCol="0" anchor="ctr"/>
          <a:lstStyle/>
          <a:p>
            <a:pPr marL="0" indent="0" algn="r">
              <a:buNone/>
            </a:pPr>
            <a:r>
              <a:rPr lang="en-US" sz="850" dirty="0">
                <a:solidFill>
                  <a:srgbClr val="6B7380"/>
                </a:solidFill>
                <a:latin typeface="Segoe UI" pitchFamily="34" charset="0"/>
                <a:ea typeface="Segoe UI" pitchFamily="34" charset="-122"/>
                <a:cs typeface="Segoe UI" pitchFamily="34" charset="-120"/>
              </a:rPr>
              <a:t>Board Briefing  </a:t>
            </a:r>
            <a:r>
              <a:rPr lang="en-US" sz="850" b="1" dirty="0">
                <a:solidFill>
                  <a:srgbClr val="0B7A7A"/>
                </a:solidFill>
                <a:latin typeface="Segoe UI" pitchFamily="34" charset="0"/>
                <a:ea typeface="Segoe UI" pitchFamily="34" charset="-122"/>
                <a:cs typeface="Segoe UI" pitchFamily="34" charset="-120"/>
              </a:rPr>
              <a:t>06</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02920" y="384048"/>
            <a:ext cx="7955280" cy="219456"/>
          </a:xfrm>
          <a:prstGeom prst="rect">
            <a:avLst/>
          </a:prstGeom>
          <a:noFill/>
          <a:ln/>
        </p:spPr>
        <p:txBody>
          <a:bodyPr wrap="square" lIns="0" tIns="0" rIns="0" bIns="0" rtlCol="0" anchor="ctr"/>
          <a:lstStyle/>
          <a:p>
            <a:pPr marL="0" indent="0" algn="l">
              <a:buNone/>
            </a:pPr>
            <a:r>
              <a:rPr lang="en-US" sz="1100" b="1" kern="0" spc="300" dirty="0">
                <a:solidFill>
                  <a:srgbClr val="0B7A7A"/>
                </a:solidFill>
                <a:latin typeface="Segoe UI Semibold" pitchFamily="34" charset="0"/>
                <a:ea typeface="Segoe UI Semibold" pitchFamily="34" charset="-122"/>
                <a:cs typeface="Segoe UI Semibold" pitchFamily="34" charset="-120"/>
              </a:rPr>
              <a:t>LIFECYCLE</a:t>
            </a:r>
            <a:endParaRPr lang="en-US" sz="1100" dirty="0"/>
          </a:p>
        </p:txBody>
      </p:sp>
      <p:sp>
        <p:nvSpPr>
          <p:cNvPr id="3" name="Text 0"/>
          <p:cNvSpPr>
            <a:spLocks noGrp="1"/>
          </p:cNvSpPr>
          <p:nvPr>
            <p:ph type="title" idx="100" hasCustomPrompt="1"/>
          </p:nvPr>
        </p:nvSpPr>
        <p:spPr>
          <a:xfrm>
            <a:off x="502920" y="603504"/>
            <a:ext cx="7955280" cy="603504"/>
          </a:xfrm>
          <a:prstGeom prst="rect">
            <a:avLst/>
          </a:prstGeom>
          <a:noFill/>
          <a:ln/>
        </p:spPr>
        <p:txBody>
          <a:bodyPr wrap="square" lIns="0" tIns="0" rIns="0" bIns="0" rtlCol="0" anchor="ctr"/>
          <a:lstStyle/>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AI Lifecycle Governance</a:t>
            </a:r>
            <a:endParaRPr lang="en-US" sz="2600" dirty="0"/>
          </a:p>
        </p:txBody>
      </p:sp>
      <p:sp>
        <p:nvSpPr>
          <p:cNvPr id="4" name="Text 2"/>
          <p:cNvSpPr/>
          <p:nvPr/>
        </p:nvSpPr>
        <p:spPr>
          <a:xfrm>
            <a:off x="502920" y="1243584"/>
            <a:ext cx="8138160" cy="274320"/>
          </a:xfrm>
          <a:prstGeom prst="rect">
            <a:avLst/>
          </a:prstGeom>
          <a:noFill/>
          <a:ln/>
        </p:spPr>
        <p:txBody>
          <a:bodyPr wrap="square" lIns="0" tIns="0" rIns="0" bIns="0" rtlCol="0" anchor="ctr"/>
          <a:lstStyle/>
          <a:p>
            <a:pPr marL="0" indent="0">
              <a:buNone/>
            </a:pPr>
            <a:r>
              <a:rPr lang="en-US" sz="1300" dirty="0">
                <a:solidFill>
                  <a:srgbClr val="5A6472"/>
                </a:solidFill>
                <a:latin typeface="Segoe UI Light" pitchFamily="34" charset="0"/>
                <a:ea typeface="Segoe UI Light" pitchFamily="34" charset="-122"/>
                <a:cs typeface="Segoe UI Light" pitchFamily="34" charset="-120"/>
              </a:rPr>
              <a:t>Governance checkpoints apply at every stage of the AI lifecycle.</a:t>
            </a:r>
            <a:endParaRPr lang="en-US" sz="1300" dirty="0"/>
          </a:p>
        </p:txBody>
      </p:sp>
      <p:sp>
        <p:nvSpPr>
          <p:cNvPr id="5" name="flow arrow">
            <a:extLst>
              <a:ext uri="{C183D7F6-B498-43B3-948B-1728B52AA6E4}">
                <adec:decorative xmlns:adec="http://schemas.microsoft.com/office/drawing/2017/decorative" val="1"/>
              </a:ext>
            </a:extLst>
          </p:cNvPr>
          <p:cNvSpPr/>
          <p:nvPr/>
        </p:nvSpPr>
        <p:spPr>
          <a:xfrm>
            <a:off x="1449977" y="2514600"/>
            <a:ext cx="522514" cy="0"/>
          </a:xfrm>
          <a:prstGeom prst="line">
            <a:avLst/>
          </a:prstGeom>
          <a:noFill/>
          <a:ln w="25400">
            <a:solidFill>
              <a:srgbClr val="00A6A6"/>
            </a:solidFill>
            <a:prstDash val="solid"/>
            <a:tailEnd type="triangle"/>
          </a:ln>
        </p:spPr>
        <p:txBody>
          <a:bodyPr/>
          <a:lstStyle/>
          <a:p>
            <a:endParaRPr lang="en-US"/>
          </a:p>
        </p:txBody>
      </p:sp>
      <p:sp>
        <p:nvSpPr>
          <p:cNvPr id="6" name="stage node">
            <a:extLst>
              <a:ext uri="{C183D7F6-B498-43B3-948B-1728B52AA6E4}">
                <adec:decorative xmlns:adec="http://schemas.microsoft.com/office/drawing/2017/decorative" val="1"/>
              </a:ext>
            </a:extLst>
          </p:cNvPr>
          <p:cNvSpPr/>
          <p:nvPr/>
        </p:nvSpPr>
        <p:spPr>
          <a:xfrm>
            <a:off x="828185" y="2203704"/>
            <a:ext cx="621792" cy="621792"/>
          </a:xfrm>
          <a:prstGeom prst="ellipse">
            <a:avLst/>
          </a:prstGeom>
          <a:solidFill>
            <a:srgbClr val="00A6A6"/>
          </a:solidFill>
          <a:ln/>
          <a:effectLst>
            <a:outerShdw blurRad="63500" dist="25400" dir="5400000" algn="bl" rotWithShape="0">
              <a:srgbClr val="0B1F3A">
                <a:alpha val="12000"/>
              </a:srgbClr>
            </a:outerShdw>
          </a:effectLst>
        </p:spPr>
        <p:txBody>
          <a:bodyPr/>
          <a:lstStyle/>
          <a:p>
            <a:endParaRPr lang="en-US"/>
          </a:p>
        </p:txBody>
      </p:sp>
      <p:sp>
        <p:nvSpPr>
          <p:cNvPr id="7" name="Text 5"/>
          <p:cNvSpPr/>
          <p:nvPr/>
        </p:nvSpPr>
        <p:spPr>
          <a:xfrm>
            <a:off x="828185" y="2203704"/>
            <a:ext cx="621792" cy="621792"/>
          </a:xfrm>
          <a:prstGeom prst="rect">
            <a:avLst/>
          </a:prstGeom>
          <a:noFill/>
          <a:ln/>
        </p:spPr>
        <p:txBody>
          <a:bodyPr wrap="square" lIns="0" tIns="0" rIns="0" bIns="0" rtlCol="0" anchor="ctr"/>
          <a:lstStyle/>
          <a:p>
            <a:pPr marL="0" indent="0" algn="ctr">
              <a:buNone/>
            </a:pPr>
            <a:r>
              <a:rPr lang="en-US" sz="1700" b="1" dirty="0">
                <a:solidFill>
                  <a:srgbClr val="FFFFFF"/>
                </a:solidFill>
                <a:latin typeface="Segoe UI Semibold" pitchFamily="34" charset="0"/>
                <a:ea typeface="Segoe UI Semibold" pitchFamily="34" charset="-122"/>
                <a:cs typeface="Segoe UI Semibold" pitchFamily="34" charset="-120"/>
              </a:rPr>
              <a:t>1</a:t>
            </a:r>
            <a:endParaRPr lang="en-US" sz="1700" dirty="0"/>
          </a:p>
        </p:txBody>
      </p:sp>
      <p:sp>
        <p:nvSpPr>
          <p:cNvPr id="8" name="Text 6"/>
          <p:cNvSpPr/>
          <p:nvPr/>
        </p:nvSpPr>
        <p:spPr>
          <a:xfrm>
            <a:off x="535577" y="1645920"/>
            <a:ext cx="1207008" cy="365760"/>
          </a:xfrm>
          <a:prstGeom prst="rect">
            <a:avLst/>
          </a:prstGeom>
          <a:noFill/>
          <a:ln/>
        </p:spPr>
        <p:txBody>
          <a:bodyPr wrap="square" lIns="0" tIns="0" rIns="0" bIns="0" rtlCol="0" anchor="ctr"/>
          <a:lstStyle/>
          <a:p>
            <a:pPr marL="0" indent="0" algn="ctr">
              <a:buNone/>
            </a:pPr>
            <a:r>
              <a:rPr lang="en-US" sz="1150" b="1" dirty="0">
                <a:solidFill>
                  <a:srgbClr val="0B1F3A"/>
                </a:solidFill>
                <a:latin typeface="Segoe UI Semibold" pitchFamily="34" charset="0"/>
                <a:ea typeface="Segoe UI Semibold" pitchFamily="34" charset="-122"/>
                <a:cs typeface="Segoe UI Semibold" pitchFamily="34" charset="-120"/>
              </a:rPr>
              <a:t>Opportunity</a:t>
            </a:r>
            <a:endParaRPr lang="en-US" sz="1150" dirty="0"/>
          </a:p>
        </p:txBody>
      </p:sp>
      <p:sp>
        <p:nvSpPr>
          <p:cNvPr id="9" name="icon chip">
            <a:extLst>
              <a:ext uri="{C183D7F6-B498-43B3-948B-1728B52AA6E4}">
                <adec:decorative xmlns:adec="http://schemas.microsoft.com/office/drawing/2017/decorative" val="1"/>
              </a:ext>
            </a:extLst>
          </p:cNvPr>
          <p:cNvSpPr/>
          <p:nvPr/>
        </p:nvSpPr>
        <p:spPr>
          <a:xfrm>
            <a:off x="910481" y="312724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10" name="Image 0" descr="/agent/turn1/workspace/icons_proc/image-36cfd8c2d54370f2007f62fe184e3b5f.png"/>
          <p:cNvPicPr>
            <a:picLocks noChangeAspect="1"/>
          </p:cNvPicPr>
          <p:nvPr/>
        </p:nvPicPr>
        <p:blipFill>
          <a:blip r:embed="rId3"/>
          <a:stretch>
            <a:fillRect/>
          </a:stretch>
        </p:blipFill>
        <p:spPr>
          <a:xfrm>
            <a:off x="1006493" y="3223260"/>
            <a:ext cx="265176" cy="265176"/>
          </a:xfrm>
          <a:prstGeom prst="rect">
            <a:avLst/>
          </a:prstGeom>
        </p:spPr>
      </p:pic>
      <p:sp>
        <p:nvSpPr>
          <p:cNvPr id="11" name="flow arrow">
            <a:extLst>
              <a:ext uri="{C183D7F6-B498-43B3-948B-1728B52AA6E4}">
                <adec:decorative xmlns:adec="http://schemas.microsoft.com/office/drawing/2017/decorative" val="1"/>
              </a:ext>
            </a:extLst>
          </p:cNvPr>
          <p:cNvSpPr/>
          <p:nvPr/>
        </p:nvSpPr>
        <p:spPr>
          <a:xfrm>
            <a:off x="2594283" y="2514600"/>
            <a:ext cx="522514" cy="0"/>
          </a:xfrm>
          <a:prstGeom prst="line">
            <a:avLst/>
          </a:prstGeom>
          <a:noFill/>
          <a:ln w="25400">
            <a:solidFill>
              <a:srgbClr val="00A6A6"/>
            </a:solidFill>
            <a:prstDash val="solid"/>
            <a:tailEnd type="triangle"/>
          </a:ln>
        </p:spPr>
        <p:txBody>
          <a:bodyPr/>
          <a:lstStyle/>
          <a:p>
            <a:endParaRPr lang="en-US"/>
          </a:p>
        </p:txBody>
      </p:sp>
      <p:sp>
        <p:nvSpPr>
          <p:cNvPr id="12" name="stage node">
            <a:extLst>
              <a:ext uri="{C183D7F6-B498-43B3-948B-1728B52AA6E4}">
                <adec:decorative xmlns:adec="http://schemas.microsoft.com/office/drawing/2017/decorative" val="1"/>
              </a:ext>
            </a:extLst>
          </p:cNvPr>
          <p:cNvSpPr/>
          <p:nvPr/>
        </p:nvSpPr>
        <p:spPr>
          <a:xfrm>
            <a:off x="1972491" y="2203704"/>
            <a:ext cx="621792" cy="621792"/>
          </a:xfrm>
          <a:prstGeom prst="ellipse">
            <a:avLst/>
          </a:prstGeom>
          <a:solidFill>
            <a:srgbClr val="0B1F3A"/>
          </a:solidFill>
          <a:ln/>
          <a:effectLst>
            <a:outerShdw blurRad="63500" dist="25400" dir="5400000" algn="bl" rotWithShape="0">
              <a:srgbClr val="0B1F3A">
                <a:alpha val="12000"/>
              </a:srgbClr>
            </a:outerShdw>
          </a:effectLst>
        </p:spPr>
        <p:txBody>
          <a:bodyPr/>
          <a:lstStyle/>
          <a:p>
            <a:endParaRPr lang="en-US"/>
          </a:p>
        </p:txBody>
      </p:sp>
      <p:sp>
        <p:nvSpPr>
          <p:cNvPr id="13" name="Text 10"/>
          <p:cNvSpPr/>
          <p:nvPr/>
        </p:nvSpPr>
        <p:spPr>
          <a:xfrm>
            <a:off x="1972491" y="2203704"/>
            <a:ext cx="621792" cy="621792"/>
          </a:xfrm>
          <a:prstGeom prst="rect">
            <a:avLst/>
          </a:prstGeom>
          <a:noFill/>
          <a:ln/>
        </p:spPr>
        <p:txBody>
          <a:bodyPr wrap="square" lIns="0" tIns="0" rIns="0" bIns="0" rtlCol="0" anchor="ctr"/>
          <a:lstStyle/>
          <a:p>
            <a:pPr marL="0" indent="0" algn="ctr">
              <a:buNone/>
            </a:pPr>
            <a:r>
              <a:rPr lang="en-US" sz="1700" b="1" dirty="0">
                <a:solidFill>
                  <a:srgbClr val="FFFFFF"/>
                </a:solidFill>
                <a:latin typeface="Segoe UI Semibold" pitchFamily="34" charset="0"/>
                <a:ea typeface="Segoe UI Semibold" pitchFamily="34" charset="-122"/>
                <a:cs typeface="Segoe UI Semibold" pitchFamily="34" charset="-120"/>
              </a:rPr>
              <a:t>2</a:t>
            </a:r>
            <a:endParaRPr lang="en-US" sz="1700" dirty="0"/>
          </a:p>
        </p:txBody>
      </p:sp>
      <p:sp>
        <p:nvSpPr>
          <p:cNvPr id="14" name="Text 11"/>
          <p:cNvSpPr/>
          <p:nvPr/>
        </p:nvSpPr>
        <p:spPr>
          <a:xfrm>
            <a:off x="1679883" y="1645920"/>
            <a:ext cx="1207008" cy="365760"/>
          </a:xfrm>
          <a:prstGeom prst="rect">
            <a:avLst/>
          </a:prstGeom>
          <a:noFill/>
          <a:ln/>
        </p:spPr>
        <p:txBody>
          <a:bodyPr wrap="square" lIns="0" tIns="0" rIns="0" bIns="0" rtlCol="0" anchor="ctr"/>
          <a:lstStyle/>
          <a:p>
            <a:pPr marL="0" indent="0" algn="ctr">
              <a:buNone/>
            </a:pPr>
            <a:r>
              <a:rPr lang="en-US" sz="1150" b="1" dirty="0">
                <a:solidFill>
                  <a:srgbClr val="0B1F3A"/>
                </a:solidFill>
                <a:latin typeface="Segoe UI Semibold" pitchFamily="34" charset="0"/>
                <a:ea typeface="Segoe UI Semibold" pitchFamily="34" charset="-122"/>
                <a:cs typeface="Segoe UI Semibold" pitchFamily="34" charset="-120"/>
              </a:rPr>
              <a:t>Assess</a:t>
            </a:r>
            <a:endParaRPr lang="en-US" sz="1150" dirty="0"/>
          </a:p>
        </p:txBody>
      </p:sp>
      <p:sp>
        <p:nvSpPr>
          <p:cNvPr id="15" name="icon chip">
            <a:extLst>
              <a:ext uri="{C183D7F6-B498-43B3-948B-1728B52AA6E4}">
                <adec:decorative xmlns:adec="http://schemas.microsoft.com/office/drawing/2017/decorative" val="1"/>
              </a:ext>
            </a:extLst>
          </p:cNvPr>
          <p:cNvSpPr/>
          <p:nvPr/>
        </p:nvSpPr>
        <p:spPr>
          <a:xfrm>
            <a:off x="2054787" y="312724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16" name="Image 1" descr="/agent/turn1/workspace/icons_proc/image-ea3776d71390c39d1c77cad1398d4593.png"/>
          <p:cNvPicPr>
            <a:picLocks noChangeAspect="1"/>
          </p:cNvPicPr>
          <p:nvPr/>
        </p:nvPicPr>
        <p:blipFill>
          <a:blip r:embed="rId4"/>
          <a:stretch>
            <a:fillRect/>
          </a:stretch>
        </p:blipFill>
        <p:spPr>
          <a:xfrm>
            <a:off x="2150799" y="3223260"/>
            <a:ext cx="265176" cy="265176"/>
          </a:xfrm>
          <a:prstGeom prst="rect">
            <a:avLst/>
          </a:prstGeom>
        </p:spPr>
      </p:pic>
      <p:sp>
        <p:nvSpPr>
          <p:cNvPr id="17" name="flow arrow">
            <a:extLst>
              <a:ext uri="{C183D7F6-B498-43B3-948B-1728B52AA6E4}">
                <adec:decorative xmlns:adec="http://schemas.microsoft.com/office/drawing/2017/decorative" val="1"/>
              </a:ext>
            </a:extLst>
          </p:cNvPr>
          <p:cNvSpPr/>
          <p:nvPr/>
        </p:nvSpPr>
        <p:spPr>
          <a:xfrm>
            <a:off x="3738590" y="2514600"/>
            <a:ext cx="522514" cy="0"/>
          </a:xfrm>
          <a:prstGeom prst="line">
            <a:avLst/>
          </a:prstGeom>
          <a:noFill/>
          <a:ln w="25400">
            <a:solidFill>
              <a:srgbClr val="00A6A6"/>
            </a:solidFill>
            <a:prstDash val="solid"/>
            <a:tailEnd type="triangle"/>
          </a:ln>
        </p:spPr>
        <p:txBody>
          <a:bodyPr/>
          <a:lstStyle/>
          <a:p>
            <a:endParaRPr lang="en-US"/>
          </a:p>
        </p:txBody>
      </p:sp>
      <p:sp>
        <p:nvSpPr>
          <p:cNvPr id="18" name="stage node">
            <a:extLst>
              <a:ext uri="{C183D7F6-B498-43B3-948B-1728B52AA6E4}">
                <adec:decorative xmlns:adec="http://schemas.microsoft.com/office/drawing/2017/decorative" val="1"/>
              </a:ext>
            </a:extLst>
          </p:cNvPr>
          <p:cNvSpPr/>
          <p:nvPr/>
        </p:nvSpPr>
        <p:spPr>
          <a:xfrm>
            <a:off x="3116798" y="2203704"/>
            <a:ext cx="621792" cy="621792"/>
          </a:xfrm>
          <a:prstGeom prst="ellipse">
            <a:avLst/>
          </a:prstGeom>
          <a:solidFill>
            <a:srgbClr val="00A6A6"/>
          </a:solidFill>
          <a:ln/>
          <a:effectLst>
            <a:outerShdw blurRad="63500" dist="25400" dir="5400000" algn="bl" rotWithShape="0">
              <a:srgbClr val="0B1F3A">
                <a:alpha val="12000"/>
              </a:srgbClr>
            </a:outerShdw>
          </a:effectLst>
        </p:spPr>
        <p:txBody>
          <a:bodyPr/>
          <a:lstStyle/>
          <a:p>
            <a:endParaRPr lang="en-US"/>
          </a:p>
        </p:txBody>
      </p:sp>
      <p:sp>
        <p:nvSpPr>
          <p:cNvPr id="19" name="Text 15"/>
          <p:cNvSpPr/>
          <p:nvPr/>
        </p:nvSpPr>
        <p:spPr>
          <a:xfrm>
            <a:off x="3116798" y="2203704"/>
            <a:ext cx="621792" cy="621792"/>
          </a:xfrm>
          <a:prstGeom prst="rect">
            <a:avLst/>
          </a:prstGeom>
          <a:noFill/>
          <a:ln/>
        </p:spPr>
        <p:txBody>
          <a:bodyPr wrap="square" lIns="0" tIns="0" rIns="0" bIns="0" rtlCol="0" anchor="ctr"/>
          <a:lstStyle/>
          <a:p>
            <a:pPr marL="0" indent="0" algn="ctr">
              <a:buNone/>
            </a:pPr>
            <a:r>
              <a:rPr lang="en-US" sz="1700" b="1" dirty="0">
                <a:solidFill>
                  <a:srgbClr val="FFFFFF"/>
                </a:solidFill>
                <a:latin typeface="Segoe UI Semibold" pitchFamily="34" charset="0"/>
                <a:ea typeface="Segoe UI Semibold" pitchFamily="34" charset="-122"/>
                <a:cs typeface="Segoe UI Semibold" pitchFamily="34" charset="-120"/>
              </a:rPr>
              <a:t>3</a:t>
            </a:r>
            <a:endParaRPr lang="en-US" sz="1700" dirty="0"/>
          </a:p>
        </p:txBody>
      </p:sp>
      <p:sp>
        <p:nvSpPr>
          <p:cNvPr id="20" name="Text 16"/>
          <p:cNvSpPr/>
          <p:nvPr/>
        </p:nvSpPr>
        <p:spPr>
          <a:xfrm>
            <a:off x="2824190" y="1645920"/>
            <a:ext cx="1207008" cy="365760"/>
          </a:xfrm>
          <a:prstGeom prst="rect">
            <a:avLst/>
          </a:prstGeom>
          <a:noFill/>
          <a:ln/>
        </p:spPr>
        <p:txBody>
          <a:bodyPr wrap="square" lIns="0" tIns="0" rIns="0" bIns="0" rtlCol="0" anchor="ctr"/>
          <a:lstStyle/>
          <a:p>
            <a:pPr marL="0" indent="0" algn="ctr">
              <a:buNone/>
            </a:pPr>
            <a:r>
              <a:rPr lang="en-US" sz="1150" b="1" dirty="0">
                <a:solidFill>
                  <a:srgbClr val="0B1F3A"/>
                </a:solidFill>
                <a:latin typeface="Segoe UI Semibold" pitchFamily="34" charset="0"/>
                <a:ea typeface="Segoe UI Semibold" pitchFamily="34" charset="-122"/>
                <a:cs typeface="Segoe UI Semibold" pitchFamily="34" charset="-120"/>
              </a:rPr>
              <a:t>Design</a:t>
            </a:r>
            <a:endParaRPr lang="en-US" sz="1150" dirty="0"/>
          </a:p>
        </p:txBody>
      </p:sp>
      <p:sp>
        <p:nvSpPr>
          <p:cNvPr id="21" name="icon chip">
            <a:extLst>
              <a:ext uri="{C183D7F6-B498-43B3-948B-1728B52AA6E4}">
                <adec:decorative xmlns:adec="http://schemas.microsoft.com/office/drawing/2017/decorative" val="1"/>
              </a:ext>
            </a:extLst>
          </p:cNvPr>
          <p:cNvSpPr/>
          <p:nvPr/>
        </p:nvSpPr>
        <p:spPr>
          <a:xfrm>
            <a:off x="3199094" y="312724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22" name="Image 2" descr="/agent/turn1/workspace/icons_proc/image-0fe8c5c8faeca44f43bcb31dcac0d944.png"/>
          <p:cNvPicPr>
            <a:picLocks noChangeAspect="1"/>
          </p:cNvPicPr>
          <p:nvPr/>
        </p:nvPicPr>
        <p:blipFill>
          <a:blip r:embed="rId5"/>
          <a:stretch>
            <a:fillRect/>
          </a:stretch>
        </p:blipFill>
        <p:spPr>
          <a:xfrm>
            <a:off x="3295106" y="3223260"/>
            <a:ext cx="265176" cy="265176"/>
          </a:xfrm>
          <a:prstGeom prst="rect">
            <a:avLst/>
          </a:prstGeom>
        </p:spPr>
      </p:pic>
      <p:sp>
        <p:nvSpPr>
          <p:cNvPr id="23" name="flow arrow">
            <a:extLst>
              <a:ext uri="{C183D7F6-B498-43B3-948B-1728B52AA6E4}">
                <adec:decorative xmlns:adec="http://schemas.microsoft.com/office/drawing/2017/decorative" val="1"/>
              </a:ext>
            </a:extLst>
          </p:cNvPr>
          <p:cNvSpPr/>
          <p:nvPr/>
        </p:nvSpPr>
        <p:spPr>
          <a:xfrm>
            <a:off x="4882896" y="2514600"/>
            <a:ext cx="522514" cy="0"/>
          </a:xfrm>
          <a:prstGeom prst="line">
            <a:avLst/>
          </a:prstGeom>
          <a:noFill/>
          <a:ln w="25400">
            <a:solidFill>
              <a:srgbClr val="00A6A6"/>
            </a:solidFill>
            <a:prstDash val="solid"/>
            <a:tailEnd type="triangle"/>
          </a:ln>
        </p:spPr>
        <p:txBody>
          <a:bodyPr/>
          <a:lstStyle/>
          <a:p>
            <a:endParaRPr lang="en-US"/>
          </a:p>
        </p:txBody>
      </p:sp>
      <p:sp>
        <p:nvSpPr>
          <p:cNvPr id="24" name="stage node">
            <a:extLst>
              <a:ext uri="{C183D7F6-B498-43B3-948B-1728B52AA6E4}">
                <adec:decorative xmlns:adec="http://schemas.microsoft.com/office/drawing/2017/decorative" val="1"/>
              </a:ext>
            </a:extLst>
          </p:cNvPr>
          <p:cNvSpPr/>
          <p:nvPr/>
        </p:nvSpPr>
        <p:spPr>
          <a:xfrm>
            <a:off x="4261104" y="2203704"/>
            <a:ext cx="621792" cy="621792"/>
          </a:xfrm>
          <a:prstGeom prst="ellipse">
            <a:avLst/>
          </a:prstGeom>
          <a:solidFill>
            <a:srgbClr val="0B1F3A"/>
          </a:solidFill>
          <a:ln/>
          <a:effectLst>
            <a:outerShdw blurRad="63500" dist="25400" dir="5400000" algn="bl" rotWithShape="0">
              <a:srgbClr val="0B1F3A">
                <a:alpha val="12000"/>
              </a:srgbClr>
            </a:outerShdw>
          </a:effectLst>
        </p:spPr>
        <p:txBody>
          <a:bodyPr/>
          <a:lstStyle/>
          <a:p>
            <a:endParaRPr lang="en-US"/>
          </a:p>
        </p:txBody>
      </p:sp>
      <p:sp>
        <p:nvSpPr>
          <p:cNvPr id="25" name="Text 20"/>
          <p:cNvSpPr/>
          <p:nvPr/>
        </p:nvSpPr>
        <p:spPr>
          <a:xfrm>
            <a:off x="4261104" y="2203704"/>
            <a:ext cx="621792" cy="621792"/>
          </a:xfrm>
          <a:prstGeom prst="rect">
            <a:avLst/>
          </a:prstGeom>
          <a:noFill/>
          <a:ln/>
        </p:spPr>
        <p:txBody>
          <a:bodyPr wrap="square" lIns="0" tIns="0" rIns="0" bIns="0" rtlCol="0" anchor="ctr"/>
          <a:lstStyle/>
          <a:p>
            <a:pPr marL="0" indent="0" algn="ctr">
              <a:buNone/>
            </a:pPr>
            <a:r>
              <a:rPr lang="en-US" sz="1700" b="1" dirty="0">
                <a:solidFill>
                  <a:srgbClr val="FFFFFF"/>
                </a:solidFill>
                <a:latin typeface="Segoe UI Semibold" pitchFamily="34" charset="0"/>
                <a:ea typeface="Segoe UI Semibold" pitchFamily="34" charset="-122"/>
                <a:cs typeface="Segoe UI Semibold" pitchFamily="34" charset="-120"/>
              </a:rPr>
              <a:t>4</a:t>
            </a:r>
            <a:endParaRPr lang="en-US" sz="1700" dirty="0"/>
          </a:p>
        </p:txBody>
      </p:sp>
      <p:sp>
        <p:nvSpPr>
          <p:cNvPr id="26" name="Text 21"/>
          <p:cNvSpPr/>
          <p:nvPr/>
        </p:nvSpPr>
        <p:spPr>
          <a:xfrm>
            <a:off x="3968496" y="1645920"/>
            <a:ext cx="1207008" cy="365760"/>
          </a:xfrm>
          <a:prstGeom prst="rect">
            <a:avLst/>
          </a:prstGeom>
          <a:noFill/>
          <a:ln/>
        </p:spPr>
        <p:txBody>
          <a:bodyPr wrap="square" lIns="0" tIns="0" rIns="0" bIns="0" rtlCol="0" anchor="ctr"/>
          <a:lstStyle/>
          <a:p>
            <a:pPr marL="0" indent="0" algn="ctr">
              <a:buNone/>
            </a:pPr>
            <a:r>
              <a:rPr lang="en-US" sz="1150" b="1" dirty="0">
                <a:solidFill>
                  <a:srgbClr val="0B1F3A"/>
                </a:solidFill>
                <a:latin typeface="Segoe UI Semibold" pitchFamily="34" charset="0"/>
                <a:ea typeface="Segoe UI Semibold" pitchFamily="34" charset="-122"/>
                <a:cs typeface="Segoe UI Semibold" pitchFamily="34" charset="-120"/>
              </a:rPr>
              <a:t>Validate</a:t>
            </a:r>
            <a:endParaRPr lang="en-US" sz="1150" dirty="0"/>
          </a:p>
        </p:txBody>
      </p:sp>
      <p:sp>
        <p:nvSpPr>
          <p:cNvPr id="27" name="icon chip">
            <a:extLst>
              <a:ext uri="{C183D7F6-B498-43B3-948B-1728B52AA6E4}">
                <adec:decorative xmlns:adec="http://schemas.microsoft.com/office/drawing/2017/decorative" val="1"/>
              </a:ext>
            </a:extLst>
          </p:cNvPr>
          <p:cNvSpPr/>
          <p:nvPr/>
        </p:nvSpPr>
        <p:spPr>
          <a:xfrm>
            <a:off x="4343400" y="312724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28" name="Image 3" descr="/agent/turn1/workspace/icons_proc/image-6a8f280ba06b747e7e3f2cb9cdedca75.png"/>
          <p:cNvPicPr>
            <a:picLocks noChangeAspect="1"/>
          </p:cNvPicPr>
          <p:nvPr/>
        </p:nvPicPr>
        <p:blipFill>
          <a:blip r:embed="rId6"/>
          <a:stretch>
            <a:fillRect/>
          </a:stretch>
        </p:blipFill>
        <p:spPr>
          <a:xfrm>
            <a:off x="4439412" y="3223260"/>
            <a:ext cx="265176" cy="265176"/>
          </a:xfrm>
          <a:prstGeom prst="rect">
            <a:avLst/>
          </a:prstGeom>
        </p:spPr>
      </p:pic>
      <p:sp>
        <p:nvSpPr>
          <p:cNvPr id="29" name="flow arrow">
            <a:extLst>
              <a:ext uri="{C183D7F6-B498-43B3-948B-1728B52AA6E4}">
                <adec:decorative xmlns:adec="http://schemas.microsoft.com/office/drawing/2017/decorative" val="1"/>
              </a:ext>
            </a:extLst>
          </p:cNvPr>
          <p:cNvSpPr/>
          <p:nvPr/>
        </p:nvSpPr>
        <p:spPr>
          <a:xfrm>
            <a:off x="6027202" y="2514600"/>
            <a:ext cx="522514" cy="0"/>
          </a:xfrm>
          <a:prstGeom prst="line">
            <a:avLst/>
          </a:prstGeom>
          <a:noFill/>
          <a:ln w="25400">
            <a:solidFill>
              <a:srgbClr val="00A6A6"/>
            </a:solidFill>
            <a:prstDash val="solid"/>
            <a:tailEnd type="triangle"/>
          </a:ln>
        </p:spPr>
        <p:txBody>
          <a:bodyPr/>
          <a:lstStyle/>
          <a:p>
            <a:endParaRPr lang="en-US"/>
          </a:p>
        </p:txBody>
      </p:sp>
      <p:sp>
        <p:nvSpPr>
          <p:cNvPr id="30" name="stage node">
            <a:extLst>
              <a:ext uri="{C183D7F6-B498-43B3-948B-1728B52AA6E4}">
                <adec:decorative xmlns:adec="http://schemas.microsoft.com/office/drawing/2017/decorative" val="1"/>
              </a:ext>
            </a:extLst>
          </p:cNvPr>
          <p:cNvSpPr/>
          <p:nvPr/>
        </p:nvSpPr>
        <p:spPr>
          <a:xfrm>
            <a:off x="5405410" y="2203704"/>
            <a:ext cx="621792" cy="621792"/>
          </a:xfrm>
          <a:prstGeom prst="ellipse">
            <a:avLst/>
          </a:prstGeom>
          <a:solidFill>
            <a:srgbClr val="00A6A6"/>
          </a:solidFill>
          <a:ln/>
          <a:effectLst>
            <a:outerShdw blurRad="63500" dist="25400" dir="5400000" algn="bl" rotWithShape="0">
              <a:srgbClr val="0B1F3A">
                <a:alpha val="12000"/>
              </a:srgbClr>
            </a:outerShdw>
          </a:effectLst>
        </p:spPr>
        <p:txBody>
          <a:bodyPr/>
          <a:lstStyle/>
          <a:p>
            <a:endParaRPr lang="en-US"/>
          </a:p>
        </p:txBody>
      </p:sp>
      <p:sp>
        <p:nvSpPr>
          <p:cNvPr id="31" name="Text 25"/>
          <p:cNvSpPr/>
          <p:nvPr/>
        </p:nvSpPr>
        <p:spPr>
          <a:xfrm>
            <a:off x="5405410" y="2203704"/>
            <a:ext cx="621792" cy="621792"/>
          </a:xfrm>
          <a:prstGeom prst="rect">
            <a:avLst/>
          </a:prstGeom>
          <a:noFill/>
          <a:ln/>
        </p:spPr>
        <p:txBody>
          <a:bodyPr wrap="square" lIns="0" tIns="0" rIns="0" bIns="0" rtlCol="0" anchor="ctr"/>
          <a:lstStyle/>
          <a:p>
            <a:pPr marL="0" indent="0" algn="ctr">
              <a:buNone/>
            </a:pPr>
            <a:r>
              <a:rPr lang="en-US" sz="1700" b="1" dirty="0">
                <a:solidFill>
                  <a:srgbClr val="FFFFFF"/>
                </a:solidFill>
                <a:latin typeface="Segoe UI Semibold" pitchFamily="34" charset="0"/>
                <a:ea typeface="Segoe UI Semibold" pitchFamily="34" charset="-122"/>
                <a:cs typeface="Segoe UI Semibold" pitchFamily="34" charset="-120"/>
              </a:rPr>
              <a:t>5</a:t>
            </a:r>
            <a:endParaRPr lang="en-US" sz="1700" dirty="0"/>
          </a:p>
        </p:txBody>
      </p:sp>
      <p:sp>
        <p:nvSpPr>
          <p:cNvPr id="32" name="Text 26"/>
          <p:cNvSpPr/>
          <p:nvPr/>
        </p:nvSpPr>
        <p:spPr>
          <a:xfrm>
            <a:off x="5112802" y="1645920"/>
            <a:ext cx="1207008" cy="365760"/>
          </a:xfrm>
          <a:prstGeom prst="rect">
            <a:avLst/>
          </a:prstGeom>
          <a:noFill/>
          <a:ln/>
        </p:spPr>
        <p:txBody>
          <a:bodyPr wrap="square" lIns="0" tIns="0" rIns="0" bIns="0" rtlCol="0" anchor="ctr"/>
          <a:lstStyle/>
          <a:p>
            <a:pPr marL="0" indent="0" algn="ctr">
              <a:buNone/>
            </a:pPr>
            <a:r>
              <a:rPr lang="en-US" sz="1150" b="1" dirty="0">
                <a:solidFill>
                  <a:srgbClr val="0B1F3A"/>
                </a:solidFill>
                <a:latin typeface="Segoe UI Semibold" pitchFamily="34" charset="0"/>
                <a:ea typeface="Segoe UI Semibold" pitchFamily="34" charset="-122"/>
                <a:cs typeface="Segoe UI Semibold" pitchFamily="34" charset="-120"/>
              </a:rPr>
              <a:t>Deploy</a:t>
            </a:r>
            <a:endParaRPr lang="en-US" sz="1150" dirty="0"/>
          </a:p>
        </p:txBody>
      </p:sp>
      <p:sp>
        <p:nvSpPr>
          <p:cNvPr id="33" name="icon chip">
            <a:extLst>
              <a:ext uri="{C183D7F6-B498-43B3-948B-1728B52AA6E4}">
                <adec:decorative xmlns:adec="http://schemas.microsoft.com/office/drawing/2017/decorative" val="1"/>
              </a:ext>
            </a:extLst>
          </p:cNvPr>
          <p:cNvSpPr/>
          <p:nvPr/>
        </p:nvSpPr>
        <p:spPr>
          <a:xfrm>
            <a:off x="5487706" y="312724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34" name="Image 4" descr="/agent/turn1/workspace/icons_proc/image-6e279e148262ea55de3ef5f30f8e2867.png"/>
          <p:cNvPicPr>
            <a:picLocks noChangeAspect="1"/>
          </p:cNvPicPr>
          <p:nvPr/>
        </p:nvPicPr>
        <p:blipFill>
          <a:blip r:embed="rId7"/>
          <a:stretch>
            <a:fillRect/>
          </a:stretch>
        </p:blipFill>
        <p:spPr>
          <a:xfrm>
            <a:off x="5583718" y="3223260"/>
            <a:ext cx="265176" cy="265176"/>
          </a:xfrm>
          <a:prstGeom prst="rect">
            <a:avLst/>
          </a:prstGeom>
        </p:spPr>
      </p:pic>
      <p:sp>
        <p:nvSpPr>
          <p:cNvPr id="35" name="flow arrow">
            <a:extLst>
              <a:ext uri="{C183D7F6-B498-43B3-948B-1728B52AA6E4}">
                <adec:decorative xmlns:adec="http://schemas.microsoft.com/office/drawing/2017/decorative" val="1"/>
              </a:ext>
            </a:extLst>
          </p:cNvPr>
          <p:cNvSpPr/>
          <p:nvPr/>
        </p:nvSpPr>
        <p:spPr>
          <a:xfrm>
            <a:off x="7171509" y="2514600"/>
            <a:ext cx="522514" cy="0"/>
          </a:xfrm>
          <a:prstGeom prst="line">
            <a:avLst/>
          </a:prstGeom>
          <a:noFill/>
          <a:ln w="25400">
            <a:solidFill>
              <a:srgbClr val="00A6A6"/>
            </a:solidFill>
            <a:prstDash val="solid"/>
            <a:tailEnd type="triangle"/>
          </a:ln>
        </p:spPr>
        <p:txBody>
          <a:bodyPr/>
          <a:lstStyle/>
          <a:p>
            <a:endParaRPr lang="en-US"/>
          </a:p>
        </p:txBody>
      </p:sp>
      <p:sp>
        <p:nvSpPr>
          <p:cNvPr id="36" name="stage node">
            <a:extLst>
              <a:ext uri="{C183D7F6-B498-43B3-948B-1728B52AA6E4}">
                <adec:decorative xmlns:adec="http://schemas.microsoft.com/office/drawing/2017/decorative" val="1"/>
              </a:ext>
            </a:extLst>
          </p:cNvPr>
          <p:cNvSpPr/>
          <p:nvPr/>
        </p:nvSpPr>
        <p:spPr>
          <a:xfrm>
            <a:off x="6549717" y="2203704"/>
            <a:ext cx="621792" cy="621792"/>
          </a:xfrm>
          <a:prstGeom prst="ellipse">
            <a:avLst/>
          </a:prstGeom>
          <a:solidFill>
            <a:srgbClr val="0B1F3A"/>
          </a:solidFill>
          <a:ln/>
          <a:effectLst>
            <a:outerShdw blurRad="63500" dist="25400" dir="5400000" algn="bl" rotWithShape="0">
              <a:srgbClr val="0B1F3A">
                <a:alpha val="12000"/>
              </a:srgbClr>
            </a:outerShdw>
          </a:effectLst>
        </p:spPr>
        <p:txBody>
          <a:bodyPr/>
          <a:lstStyle/>
          <a:p>
            <a:endParaRPr lang="en-US"/>
          </a:p>
        </p:txBody>
      </p:sp>
      <p:sp>
        <p:nvSpPr>
          <p:cNvPr id="37" name="Text 30"/>
          <p:cNvSpPr/>
          <p:nvPr/>
        </p:nvSpPr>
        <p:spPr>
          <a:xfrm>
            <a:off x="6549717" y="2203704"/>
            <a:ext cx="621792" cy="621792"/>
          </a:xfrm>
          <a:prstGeom prst="rect">
            <a:avLst/>
          </a:prstGeom>
          <a:noFill/>
          <a:ln/>
        </p:spPr>
        <p:txBody>
          <a:bodyPr wrap="square" lIns="0" tIns="0" rIns="0" bIns="0" rtlCol="0" anchor="ctr"/>
          <a:lstStyle/>
          <a:p>
            <a:pPr marL="0" indent="0" algn="ctr">
              <a:buNone/>
            </a:pPr>
            <a:r>
              <a:rPr lang="en-US" sz="1700" b="1" dirty="0">
                <a:solidFill>
                  <a:srgbClr val="FFFFFF"/>
                </a:solidFill>
                <a:latin typeface="Segoe UI Semibold" pitchFamily="34" charset="0"/>
                <a:ea typeface="Segoe UI Semibold" pitchFamily="34" charset="-122"/>
                <a:cs typeface="Segoe UI Semibold" pitchFamily="34" charset="-120"/>
              </a:rPr>
              <a:t>6</a:t>
            </a:r>
            <a:endParaRPr lang="en-US" sz="1700" dirty="0"/>
          </a:p>
        </p:txBody>
      </p:sp>
      <p:sp>
        <p:nvSpPr>
          <p:cNvPr id="38" name="Text 31"/>
          <p:cNvSpPr/>
          <p:nvPr/>
        </p:nvSpPr>
        <p:spPr>
          <a:xfrm>
            <a:off x="6257109" y="1645920"/>
            <a:ext cx="1207008" cy="365760"/>
          </a:xfrm>
          <a:prstGeom prst="rect">
            <a:avLst/>
          </a:prstGeom>
          <a:noFill/>
          <a:ln/>
        </p:spPr>
        <p:txBody>
          <a:bodyPr wrap="square" lIns="0" tIns="0" rIns="0" bIns="0" rtlCol="0" anchor="ctr"/>
          <a:lstStyle/>
          <a:p>
            <a:pPr marL="0" indent="0" algn="ctr">
              <a:buNone/>
            </a:pPr>
            <a:r>
              <a:rPr lang="en-US" sz="1150" b="1" dirty="0">
                <a:solidFill>
                  <a:srgbClr val="0B1F3A"/>
                </a:solidFill>
                <a:latin typeface="Segoe UI Semibold" pitchFamily="34" charset="0"/>
                <a:ea typeface="Segoe UI Semibold" pitchFamily="34" charset="-122"/>
                <a:cs typeface="Segoe UI Semibold" pitchFamily="34" charset="-120"/>
              </a:rPr>
              <a:t>Monitor</a:t>
            </a:r>
            <a:endParaRPr lang="en-US" sz="1150" dirty="0"/>
          </a:p>
        </p:txBody>
      </p:sp>
      <p:sp>
        <p:nvSpPr>
          <p:cNvPr id="39" name="icon chip">
            <a:extLst>
              <a:ext uri="{C183D7F6-B498-43B3-948B-1728B52AA6E4}">
                <adec:decorative xmlns:adec="http://schemas.microsoft.com/office/drawing/2017/decorative" val="1"/>
              </a:ext>
            </a:extLst>
          </p:cNvPr>
          <p:cNvSpPr/>
          <p:nvPr/>
        </p:nvSpPr>
        <p:spPr>
          <a:xfrm>
            <a:off x="6632013" y="312724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40" name="Image 5" descr="/agent/turn1/workspace/icons_proc/image-ed9c6719446868aaa925fdd91ff2ab80.png"/>
          <p:cNvPicPr>
            <a:picLocks noChangeAspect="1"/>
          </p:cNvPicPr>
          <p:nvPr/>
        </p:nvPicPr>
        <p:blipFill>
          <a:blip r:embed="rId8"/>
          <a:stretch>
            <a:fillRect/>
          </a:stretch>
        </p:blipFill>
        <p:spPr>
          <a:xfrm>
            <a:off x="6728025" y="3223260"/>
            <a:ext cx="265176" cy="265176"/>
          </a:xfrm>
          <a:prstGeom prst="rect">
            <a:avLst/>
          </a:prstGeom>
        </p:spPr>
      </p:pic>
      <p:sp>
        <p:nvSpPr>
          <p:cNvPr id="41" name="stage node">
            <a:extLst>
              <a:ext uri="{C183D7F6-B498-43B3-948B-1728B52AA6E4}">
                <adec:decorative xmlns:adec="http://schemas.microsoft.com/office/drawing/2017/decorative" val="1"/>
              </a:ext>
            </a:extLst>
          </p:cNvPr>
          <p:cNvSpPr/>
          <p:nvPr/>
        </p:nvSpPr>
        <p:spPr>
          <a:xfrm>
            <a:off x="7694023" y="2203704"/>
            <a:ext cx="621792" cy="621792"/>
          </a:xfrm>
          <a:prstGeom prst="ellipse">
            <a:avLst/>
          </a:prstGeom>
          <a:solidFill>
            <a:srgbClr val="00A6A6"/>
          </a:solidFill>
          <a:ln/>
          <a:effectLst>
            <a:outerShdw blurRad="63500" dist="25400" dir="5400000" algn="bl" rotWithShape="0">
              <a:srgbClr val="0B1F3A">
                <a:alpha val="12000"/>
              </a:srgbClr>
            </a:outerShdw>
          </a:effectLst>
        </p:spPr>
        <p:txBody>
          <a:bodyPr/>
          <a:lstStyle/>
          <a:p>
            <a:endParaRPr lang="en-US"/>
          </a:p>
        </p:txBody>
      </p:sp>
      <p:sp>
        <p:nvSpPr>
          <p:cNvPr id="42" name="Text 34"/>
          <p:cNvSpPr/>
          <p:nvPr/>
        </p:nvSpPr>
        <p:spPr>
          <a:xfrm>
            <a:off x="7694023" y="2203704"/>
            <a:ext cx="621792" cy="621792"/>
          </a:xfrm>
          <a:prstGeom prst="rect">
            <a:avLst/>
          </a:prstGeom>
          <a:noFill/>
          <a:ln/>
        </p:spPr>
        <p:txBody>
          <a:bodyPr wrap="square" lIns="0" tIns="0" rIns="0" bIns="0" rtlCol="0" anchor="ctr"/>
          <a:lstStyle/>
          <a:p>
            <a:pPr marL="0" indent="0" algn="ctr">
              <a:buNone/>
            </a:pPr>
            <a:r>
              <a:rPr lang="en-US" sz="1700" b="1" dirty="0">
                <a:solidFill>
                  <a:srgbClr val="FFFFFF"/>
                </a:solidFill>
                <a:latin typeface="Segoe UI Semibold" pitchFamily="34" charset="0"/>
                <a:ea typeface="Segoe UI Semibold" pitchFamily="34" charset="-122"/>
                <a:cs typeface="Segoe UI Semibold" pitchFamily="34" charset="-120"/>
              </a:rPr>
              <a:t>7</a:t>
            </a:r>
            <a:endParaRPr lang="en-US" sz="1700" dirty="0"/>
          </a:p>
        </p:txBody>
      </p:sp>
      <p:sp>
        <p:nvSpPr>
          <p:cNvPr id="43" name="Text 35"/>
          <p:cNvSpPr/>
          <p:nvPr/>
        </p:nvSpPr>
        <p:spPr>
          <a:xfrm>
            <a:off x="7401415" y="1645920"/>
            <a:ext cx="1207008" cy="365760"/>
          </a:xfrm>
          <a:prstGeom prst="rect">
            <a:avLst/>
          </a:prstGeom>
          <a:noFill/>
          <a:ln/>
        </p:spPr>
        <p:txBody>
          <a:bodyPr wrap="square" lIns="0" tIns="0" rIns="0" bIns="0" rtlCol="0" anchor="ctr"/>
          <a:lstStyle/>
          <a:p>
            <a:pPr marL="0" indent="0" algn="ctr">
              <a:buNone/>
            </a:pPr>
            <a:r>
              <a:rPr lang="en-US" sz="1150" b="1" dirty="0">
                <a:solidFill>
                  <a:srgbClr val="0B1F3A"/>
                </a:solidFill>
                <a:latin typeface="Segoe UI Semibold" pitchFamily="34" charset="0"/>
                <a:ea typeface="Segoe UI Semibold" pitchFamily="34" charset="-122"/>
                <a:cs typeface="Segoe UI Semibold" pitchFamily="34" charset="-120"/>
              </a:rPr>
              <a:t>Improve</a:t>
            </a:r>
            <a:endParaRPr lang="en-US" sz="1150" dirty="0"/>
          </a:p>
        </p:txBody>
      </p:sp>
      <p:sp>
        <p:nvSpPr>
          <p:cNvPr id="44" name="icon chip">
            <a:extLst>
              <a:ext uri="{C183D7F6-B498-43B3-948B-1728B52AA6E4}">
                <adec:decorative xmlns:adec="http://schemas.microsoft.com/office/drawing/2017/decorative" val="1"/>
              </a:ext>
            </a:extLst>
          </p:cNvPr>
          <p:cNvSpPr/>
          <p:nvPr/>
        </p:nvSpPr>
        <p:spPr>
          <a:xfrm>
            <a:off x="7776319" y="3127248"/>
            <a:ext cx="457200" cy="457200"/>
          </a:xfrm>
          <a:prstGeom prst="roundRect">
            <a:avLst>
              <a:gd name="adj" fmla="val 26000"/>
            </a:avLst>
          </a:prstGeom>
          <a:solidFill>
            <a:srgbClr val="F5F7FA"/>
          </a:solidFill>
          <a:ln/>
          <a:effectLst>
            <a:outerShdw blurRad="63500" dist="25400" dir="5400000" algn="bl" rotWithShape="0">
              <a:srgbClr val="0B1F3A">
                <a:alpha val="12000"/>
              </a:srgbClr>
            </a:outerShdw>
          </a:effectLst>
        </p:spPr>
        <p:txBody>
          <a:bodyPr/>
          <a:lstStyle/>
          <a:p>
            <a:endParaRPr lang="en-US"/>
          </a:p>
        </p:txBody>
      </p:sp>
      <p:pic>
        <p:nvPicPr>
          <p:cNvPr id="45" name="Image 6" descr="/agent/turn1/workspace/icons_proc/image-f4596347a635e6e20e3a8e327600b0c8.png"/>
          <p:cNvPicPr>
            <a:picLocks noChangeAspect="1"/>
          </p:cNvPicPr>
          <p:nvPr/>
        </p:nvPicPr>
        <p:blipFill>
          <a:blip r:embed="rId9"/>
          <a:stretch>
            <a:fillRect/>
          </a:stretch>
        </p:blipFill>
        <p:spPr>
          <a:xfrm>
            <a:off x="7872331" y="3223260"/>
            <a:ext cx="265176" cy="265176"/>
          </a:xfrm>
          <a:prstGeom prst="rect">
            <a:avLst/>
          </a:prstGeom>
        </p:spPr>
      </p:pic>
      <p:sp>
        <p:nvSpPr>
          <p:cNvPr id="46" name="Text 37"/>
          <p:cNvSpPr/>
          <p:nvPr/>
        </p:nvSpPr>
        <p:spPr>
          <a:xfrm>
            <a:off x="566928" y="3739896"/>
            <a:ext cx="8010144" cy="219456"/>
          </a:xfrm>
          <a:prstGeom prst="rect">
            <a:avLst/>
          </a:prstGeom>
          <a:noFill/>
          <a:ln/>
        </p:spPr>
        <p:txBody>
          <a:bodyPr wrap="square" lIns="0" tIns="0" rIns="0" bIns="0" rtlCol="0" anchor="ctr"/>
          <a:lstStyle/>
          <a:p>
            <a:pPr marL="0" indent="0" algn="ctr">
              <a:buNone/>
            </a:pPr>
            <a:r>
              <a:rPr lang="en-US" sz="950" b="1" kern="0" spc="200" dirty="0">
                <a:solidFill>
                  <a:srgbClr val="0B7A7A"/>
                </a:solidFill>
                <a:latin typeface="Segoe UI Semibold" pitchFamily="34" charset="0"/>
                <a:ea typeface="Segoe UI Semibold" pitchFamily="34" charset="-122"/>
                <a:cs typeface="Segoe UI Semibold" pitchFamily="34" charset="-120"/>
              </a:rPr>
              <a:t>GOVERNANCE CHECKPOINT</a:t>
            </a:r>
            <a:endParaRPr lang="en-US" sz="950" dirty="0"/>
          </a:p>
        </p:txBody>
      </p:sp>
      <p:sp>
        <p:nvSpPr>
          <p:cNvPr id="47" name="Text 38"/>
          <p:cNvSpPr/>
          <p:nvPr/>
        </p:nvSpPr>
        <p:spPr>
          <a:xfrm>
            <a:off x="502920" y="4828032"/>
            <a:ext cx="4572000" cy="219456"/>
          </a:xfrm>
          <a:prstGeom prst="rect">
            <a:avLst/>
          </a:prstGeom>
          <a:noFill/>
          <a:ln/>
        </p:spPr>
        <p:txBody>
          <a:bodyPr wrap="square" lIns="0" tIns="0" rIns="0" bIns="0" rtlCol="0" anchor="ctr"/>
          <a:lstStyle/>
          <a:p>
            <a:pPr marL="0" indent="0" algn="l">
              <a:buNone/>
            </a:pPr>
            <a:r>
              <a:rPr lang="en-US" sz="850" dirty="0">
                <a:solidFill>
                  <a:srgbClr val="6B7380"/>
                </a:solidFill>
                <a:latin typeface="Segoe UI" pitchFamily="34" charset="0"/>
                <a:ea typeface="Segoe UI" pitchFamily="34" charset="-122"/>
                <a:cs typeface="Segoe UI" pitchFamily="34" charset="-120"/>
              </a:rPr>
              <a:t>AI Governance Essentials</a:t>
            </a:r>
            <a:endParaRPr lang="en-US" sz="850" dirty="0"/>
          </a:p>
        </p:txBody>
      </p:sp>
      <p:sp>
        <p:nvSpPr>
          <p:cNvPr id="48" name="Text 39"/>
          <p:cNvSpPr/>
          <p:nvPr/>
        </p:nvSpPr>
        <p:spPr>
          <a:xfrm>
            <a:off x="5897880" y="4828032"/>
            <a:ext cx="2743200" cy="219456"/>
          </a:xfrm>
          <a:prstGeom prst="rect">
            <a:avLst/>
          </a:prstGeom>
          <a:noFill/>
          <a:ln/>
        </p:spPr>
        <p:txBody>
          <a:bodyPr wrap="square" lIns="0" tIns="0" rIns="0" bIns="0" rtlCol="0" anchor="ctr"/>
          <a:lstStyle/>
          <a:p>
            <a:pPr marL="0" indent="0" algn="r">
              <a:buNone/>
            </a:pPr>
            <a:r>
              <a:rPr lang="en-US" sz="850" dirty="0">
                <a:solidFill>
                  <a:srgbClr val="6B7380"/>
                </a:solidFill>
                <a:latin typeface="Segoe UI" pitchFamily="34" charset="0"/>
                <a:ea typeface="Segoe UI" pitchFamily="34" charset="-122"/>
                <a:cs typeface="Segoe UI" pitchFamily="34" charset="-120"/>
              </a:rPr>
              <a:t>Board Briefing  </a:t>
            </a:r>
            <a:r>
              <a:rPr lang="en-US" sz="850" b="1" dirty="0">
                <a:solidFill>
                  <a:srgbClr val="0B7A7A"/>
                </a:solidFill>
                <a:latin typeface="Segoe UI" pitchFamily="34" charset="0"/>
                <a:ea typeface="Segoe UI" pitchFamily="34" charset="-122"/>
                <a:cs typeface="Segoe UI" pitchFamily="34" charset="-120"/>
              </a:rPr>
              <a:t>07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02920" y="384048"/>
            <a:ext cx="7955280" cy="219456"/>
          </a:xfrm>
          <a:prstGeom prst="rect">
            <a:avLst/>
          </a:prstGeom>
          <a:noFill/>
          <a:ln/>
        </p:spPr>
        <p:txBody>
          <a:bodyPr wrap="square" lIns="0" tIns="0" rIns="0" bIns="0" rtlCol="0" anchor="ctr"/>
          <a:lstStyle/>
          <a:p>
            <a:pPr marL="0" indent="0" algn="l">
              <a:buNone/>
            </a:pPr>
            <a:r>
              <a:rPr lang="en-US" sz="1100" b="1" kern="0" spc="300" dirty="0">
                <a:solidFill>
                  <a:srgbClr val="0B7A7A"/>
                </a:solidFill>
                <a:latin typeface="Segoe UI Semibold" pitchFamily="34" charset="0"/>
                <a:ea typeface="Segoe UI Semibold" pitchFamily="34" charset="-122"/>
                <a:cs typeface="Segoe UI Semibold" pitchFamily="34" charset="-120"/>
              </a:rPr>
              <a:t>OPERATING MODEL</a:t>
            </a:r>
            <a:endParaRPr lang="en-US" sz="1100" dirty="0"/>
          </a:p>
        </p:txBody>
      </p:sp>
      <p:sp>
        <p:nvSpPr>
          <p:cNvPr id="3" name="Text 0"/>
          <p:cNvSpPr>
            <a:spLocks noGrp="1"/>
          </p:cNvSpPr>
          <p:nvPr>
            <p:ph type="title" idx="100" hasCustomPrompt="1"/>
          </p:nvPr>
        </p:nvSpPr>
        <p:spPr>
          <a:xfrm>
            <a:off x="502920" y="603504"/>
            <a:ext cx="7955280" cy="603504"/>
          </a:xfrm>
          <a:prstGeom prst="rect">
            <a:avLst/>
          </a:prstGeom>
          <a:noFill/>
          <a:ln/>
        </p:spPr>
        <p:txBody>
          <a:bodyPr wrap="square" lIns="0" tIns="0" rIns="0" bIns="0" rtlCol="0" anchor="ctr"/>
          <a:lstStyle/>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Governance Operating Model</a:t>
            </a:r>
            <a:endParaRPr lang="en-US" sz="2600" dirty="0"/>
          </a:p>
        </p:txBody>
      </p:sp>
      <p:sp>
        <p:nvSpPr>
          <p:cNvPr id="4" name="pyramid layer">
            <a:extLst>
              <a:ext uri="{C183D7F6-B498-43B3-948B-1728B52AA6E4}">
                <adec:decorative xmlns:adec="http://schemas.microsoft.com/office/drawing/2017/decorative" val="1"/>
              </a:ext>
            </a:extLst>
          </p:cNvPr>
          <p:cNvSpPr/>
          <p:nvPr/>
        </p:nvSpPr>
        <p:spPr>
          <a:xfrm>
            <a:off x="3337560" y="1371600"/>
            <a:ext cx="2468880" cy="457200"/>
          </a:xfrm>
          <a:prstGeom prst="roundRect">
            <a:avLst>
              <a:gd name="adj" fmla="val 10000"/>
            </a:avLst>
          </a:prstGeom>
          <a:solidFill>
            <a:srgbClr val="0B1F3A"/>
          </a:solidFill>
          <a:ln/>
          <a:effectLst>
            <a:outerShdw blurRad="63500" dist="25400" dir="5400000" algn="bl" rotWithShape="0">
              <a:srgbClr val="0B1F3A">
                <a:alpha val="12000"/>
              </a:srgbClr>
            </a:outerShdw>
          </a:effectLst>
        </p:spPr>
        <p:txBody>
          <a:bodyPr/>
          <a:lstStyle/>
          <a:p>
            <a:endParaRPr lang="en-US"/>
          </a:p>
        </p:txBody>
      </p:sp>
      <p:sp>
        <p:nvSpPr>
          <p:cNvPr id="5" name="icon chip">
            <a:extLst>
              <a:ext uri="{C183D7F6-B498-43B3-948B-1728B52AA6E4}">
                <adec:decorative xmlns:adec="http://schemas.microsoft.com/office/drawing/2017/decorative" val="1"/>
              </a:ext>
            </a:extLst>
          </p:cNvPr>
          <p:cNvSpPr/>
          <p:nvPr/>
        </p:nvSpPr>
        <p:spPr>
          <a:xfrm>
            <a:off x="3474720" y="1435608"/>
            <a:ext cx="329184" cy="329184"/>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6" name="Image 0" descr="/agent/turn1/workspace/icons_proc/image-3b877598d35e126d65e5b42cff352c26.png"/>
          <p:cNvPicPr>
            <a:picLocks noChangeAspect="1"/>
          </p:cNvPicPr>
          <p:nvPr/>
        </p:nvPicPr>
        <p:blipFill>
          <a:blip r:embed="rId3"/>
          <a:stretch>
            <a:fillRect/>
          </a:stretch>
        </p:blipFill>
        <p:spPr>
          <a:xfrm>
            <a:off x="3543849" y="1504737"/>
            <a:ext cx="190927" cy="190927"/>
          </a:xfrm>
          <a:prstGeom prst="rect">
            <a:avLst/>
          </a:prstGeom>
        </p:spPr>
      </p:pic>
      <p:sp>
        <p:nvSpPr>
          <p:cNvPr id="7" name="Text 4"/>
          <p:cNvSpPr/>
          <p:nvPr/>
        </p:nvSpPr>
        <p:spPr>
          <a:xfrm>
            <a:off x="3867912" y="1371600"/>
            <a:ext cx="1691640" cy="457200"/>
          </a:xfrm>
          <a:prstGeom prst="rect">
            <a:avLst/>
          </a:prstGeom>
          <a:noFill/>
          <a:ln/>
        </p:spPr>
        <p:txBody>
          <a:bodyPr wrap="square" lIns="0" tIns="0" rIns="0" bIns="0" rtlCol="0" anchor="ctr"/>
          <a:lstStyle/>
          <a:p>
            <a:pPr marL="0" indent="0" algn="l">
              <a:buNone/>
            </a:pPr>
            <a:r>
              <a:rPr lang="en-US" sz="1200" b="1" dirty="0">
                <a:solidFill>
                  <a:srgbClr val="FFFFFF"/>
                </a:solidFill>
                <a:latin typeface="Segoe UI" pitchFamily="34" charset="0"/>
                <a:ea typeface="Segoe UI" pitchFamily="34" charset="-122"/>
                <a:cs typeface="Segoe UI" pitchFamily="34" charset="-120"/>
              </a:rPr>
              <a:t>Board</a:t>
            </a:r>
            <a:endParaRPr lang="en-US" sz="1200" dirty="0"/>
          </a:p>
          <a:p>
            <a:pPr marL="0" indent="0" algn="l">
              <a:buNone/>
            </a:pPr>
            <a:r>
              <a:rPr lang="en-US" sz="850" dirty="0">
                <a:solidFill>
                  <a:srgbClr val="FFFFFF"/>
                </a:solidFill>
                <a:latin typeface="Segoe UI" pitchFamily="34" charset="0"/>
                <a:ea typeface="Segoe UI" pitchFamily="34" charset="-122"/>
                <a:cs typeface="Segoe UI" pitchFamily="34" charset="-120"/>
              </a:rPr>
              <a:t>Ultimate oversight &amp; accountability</a:t>
            </a:r>
            <a:endParaRPr lang="en-US" sz="1200" dirty="0"/>
          </a:p>
        </p:txBody>
      </p:sp>
      <p:sp>
        <p:nvSpPr>
          <p:cNvPr id="8" name="pyramid layer">
            <a:extLst>
              <a:ext uri="{C183D7F6-B498-43B3-948B-1728B52AA6E4}">
                <adec:decorative xmlns:adec="http://schemas.microsoft.com/office/drawing/2017/decorative" val="1"/>
              </a:ext>
            </a:extLst>
          </p:cNvPr>
          <p:cNvSpPr/>
          <p:nvPr/>
        </p:nvSpPr>
        <p:spPr>
          <a:xfrm>
            <a:off x="2816352" y="1892808"/>
            <a:ext cx="3511296" cy="457200"/>
          </a:xfrm>
          <a:prstGeom prst="roundRect">
            <a:avLst>
              <a:gd name="adj" fmla="val 10000"/>
            </a:avLst>
          </a:prstGeom>
          <a:solidFill>
            <a:srgbClr val="12335C"/>
          </a:solidFill>
          <a:ln/>
          <a:effectLst>
            <a:outerShdw blurRad="63500" dist="25400" dir="5400000" algn="bl" rotWithShape="0">
              <a:srgbClr val="0B1F3A">
                <a:alpha val="12000"/>
              </a:srgbClr>
            </a:outerShdw>
          </a:effectLst>
        </p:spPr>
        <p:txBody>
          <a:bodyPr/>
          <a:lstStyle/>
          <a:p>
            <a:endParaRPr lang="en-US"/>
          </a:p>
        </p:txBody>
      </p:sp>
      <p:sp>
        <p:nvSpPr>
          <p:cNvPr id="9" name="icon chip">
            <a:extLst>
              <a:ext uri="{C183D7F6-B498-43B3-948B-1728B52AA6E4}">
                <adec:decorative xmlns:adec="http://schemas.microsoft.com/office/drawing/2017/decorative" val="1"/>
              </a:ext>
            </a:extLst>
          </p:cNvPr>
          <p:cNvSpPr/>
          <p:nvPr/>
        </p:nvSpPr>
        <p:spPr>
          <a:xfrm>
            <a:off x="2953512" y="1956816"/>
            <a:ext cx="329184" cy="329184"/>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10" name="Image 1" descr="/agent/turn1/workspace/icons_proc/image-927115db1781def1a9aa5f0c22932093.png"/>
          <p:cNvPicPr>
            <a:picLocks noChangeAspect="1"/>
          </p:cNvPicPr>
          <p:nvPr/>
        </p:nvPicPr>
        <p:blipFill>
          <a:blip r:embed="rId4"/>
          <a:stretch>
            <a:fillRect/>
          </a:stretch>
        </p:blipFill>
        <p:spPr>
          <a:xfrm>
            <a:off x="3022641" y="2025945"/>
            <a:ext cx="190927" cy="190927"/>
          </a:xfrm>
          <a:prstGeom prst="rect">
            <a:avLst/>
          </a:prstGeom>
        </p:spPr>
      </p:pic>
      <p:sp>
        <p:nvSpPr>
          <p:cNvPr id="11" name="Text 7"/>
          <p:cNvSpPr/>
          <p:nvPr/>
        </p:nvSpPr>
        <p:spPr>
          <a:xfrm>
            <a:off x="3346704" y="1892808"/>
            <a:ext cx="2734056" cy="457200"/>
          </a:xfrm>
          <a:prstGeom prst="rect">
            <a:avLst/>
          </a:prstGeom>
          <a:noFill/>
          <a:ln/>
        </p:spPr>
        <p:txBody>
          <a:bodyPr wrap="square" lIns="0" tIns="0" rIns="0" bIns="0" rtlCol="0" anchor="ctr"/>
          <a:lstStyle/>
          <a:p>
            <a:pPr marL="0" indent="0" algn="l">
              <a:buNone/>
            </a:pPr>
            <a:r>
              <a:rPr lang="en-US" sz="1200" b="1" dirty="0">
                <a:solidFill>
                  <a:srgbClr val="FFFFFF"/>
                </a:solidFill>
                <a:latin typeface="Segoe UI" pitchFamily="34" charset="0"/>
                <a:ea typeface="Segoe UI" pitchFamily="34" charset="-122"/>
                <a:cs typeface="Segoe UI" pitchFamily="34" charset="-120"/>
              </a:rPr>
              <a:t>Audit &amp; Risk Committee</a:t>
            </a:r>
            <a:endParaRPr lang="en-US" sz="1200" dirty="0"/>
          </a:p>
          <a:p>
            <a:pPr marL="0" indent="0" algn="l">
              <a:buNone/>
            </a:pPr>
            <a:r>
              <a:rPr lang="en-US" sz="850" dirty="0">
                <a:solidFill>
                  <a:srgbClr val="FFFFFF"/>
                </a:solidFill>
                <a:latin typeface="Segoe UI" pitchFamily="34" charset="0"/>
                <a:ea typeface="Segoe UI" pitchFamily="34" charset="-122"/>
                <a:cs typeface="Segoe UI" pitchFamily="34" charset="-120"/>
              </a:rPr>
              <a:t>Independent risk assurance</a:t>
            </a:r>
            <a:endParaRPr lang="en-US" sz="1200" dirty="0"/>
          </a:p>
        </p:txBody>
      </p:sp>
      <p:sp>
        <p:nvSpPr>
          <p:cNvPr id="12" name="pyramid layer">
            <a:extLst>
              <a:ext uri="{C183D7F6-B498-43B3-948B-1728B52AA6E4}">
                <adec:decorative xmlns:adec="http://schemas.microsoft.com/office/drawing/2017/decorative" val="1"/>
              </a:ext>
            </a:extLst>
          </p:cNvPr>
          <p:cNvSpPr/>
          <p:nvPr/>
        </p:nvSpPr>
        <p:spPr>
          <a:xfrm>
            <a:off x="2295144" y="2414016"/>
            <a:ext cx="4553712" cy="457200"/>
          </a:xfrm>
          <a:prstGeom prst="roundRect">
            <a:avLst>
              <a:gd name="adj" fmla="val 10000"/>
            </a:avLst>
          </a:prstGeom>
          <a:solidFill>
            <a:srgbClr val="1A4576"/>
          </a:solidFill>
          <a:ln/>
          <a:effectLst>
            <a:outerShdw blurRad="63500" dist="25400" dir="5400000" algn="bl" rotWithShape="0">
              <a:srgbClr val="0B1F3A">
                <a:alpha val="12000"/>
              </a:srgbClr>
            </a:outerShdw>
          </a:effectLst>
        </p:spPr>
        <p:txBody>
          <a:bodyPr/>
          <a:lstStyle/>
          <a:p>
            <a:endParaRPr lang="en-US"/>
          </a:p>
        </p:txBody>
      </p:sp>
      <p:sp>
        <p:nvSpPr>
          <p:cNvPr id="13" name="icon chip">
            <a:extLst>
              <a:ext uri="{C183D7F6-B498-43B3-948B-1728B52AA6E4}">
                <adec:decorative xmlns:adec="http://schemas.microsoft.com/office/drawing/2017/decorative" val="1"/>
              </a:ext>
            </a:extLst>
          </p:cNvPr>
          <p:cNvSpPr/>
          <p:nvPr/>
        </p:nvSpPr>
        <p:spPr>
          <a:xfrm>
            <a:off x="2432304" y="2478024"/>
            <a:ext cx="329184" cy="329184"/>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14" name="Image 2" descr="/agent/turn1/workspace/icons_proc/image-739bbccb0667a7a9ad5acb93d89ab8b8.png"/>
          <p:cNvPicPr>
            <a:picLocks noChangeAspect="1"/>
          </p:cNvPicPr>
          <p:nvPr/>
        </p:nvPicPr>
        <p:blipFill>
          <a:blip r:embed="rId5"/>
          <a:stretch>
            <a:fillRect/>
          </a:stretch>
        </p:blipFill>
        <p:spPr>
          <a:xfrm>
            <a:off x="2501433" y="2547153"/>
            <a:ext cx="190927" cy="190927"/>
          </a:xfrm>
          <a:prstGeom prst="rect">
            <a:avLst/>
          </a:prstGeom>
        </p:spPr>
      </p:pic>
      <p:sp>
        <p:nvSpPr>
          <p:cNvPr id="15" name="Text 10"/>
          <p:cNvSpPr/>
          <p:nvPr/>
        </p:nvSpPr>
        <p:spPr>
          <a:xfrm>
            <a:off x="2825496" y="2414016"/>
            <a:ext cx="3776472" cy="457200"/>
          </a:xfrm>
          <a:prstGeom prst="rect">
            <a:avLst/>
          </a:prstGeom>
          <a:noFill/>
          <a:ln/>
        </p:spPr>
        <p:txBody>
          <a:bodyPr wrap="square" lIns="0" tIns="0" rIns="0" bIns="0" rtlCol="0" anchor="ctr"/>
          <a:lstStyle/>
          <a:p>
            <a:pPr marL="0" indent="0" algn="l">
              <a:buNone/>
            </a:pPr>
            <a:r>
              <a:rPr lang="en-US" sz="1200" b="1" dirty="0">
                <a:solidFill>
                  <a:srgbClr val="FFFFFF"/>
                </a:solidFill>
                <a:latin typeface="Segoe UI" pitchFamily="34" charset="0"/>
                <a:ea typeface="Segoe UI" pitchFamily="34" charset="-122"/>
                <a:cs typeface="Segoe UI" pitchFamily="34" charset="-120"/>
              </a:rPr>
              <a:t>Executive AI Steering Committee</a:t>
            </a:r>
            <a:endParaRPr lang="en-US" sz="1200" dirty="0"/>
          </a:p>
          <a:p>
            <a:pPr marL="0" indent="0" algn="l">
              <a:buNone/>
            </a:pPr>
            <a:r>
              <a:rPr lang="en-US" sz="850" dirty="0">
                <a:solidFill>
                  <a:srgbClr val="FFFFFF"/>
                </a:solidFill>
                <a:latin typeface="Segoe UI" pitchFamily="34" charset="0"/>
                <a:ea typeface="Segoe UI" pitchFamily="34" charset="-122"/>
                <a:cs typeface="Segoe UI" pitchFamily="34" charset="-120"/>
              </a:rPr>
              <a:t>Direction, priorities &amp; policy</a:t>
            </a:r>
            <a:endParaRPr lang="en-US" sz="1200" dirty="0"/>
          </a:p>
        </p:txBody>
      </p:sp>
      <p:sp>
        <p:nvSpPr>
          <p:cNvPr id="16" name="pyramid layer">
            <a:extLst>
              <a:ext uri="{C183D7F6-B498-43B3-948B-1728B52AA6E4}">
                <adec:decorative xmlns:adec="http://schemas.microsoft.com/office/drawing/2017/decorative" val="1"/>
              </a:ext>
            </a:extLst>
          </p:cNvPr>
          <p:cNvSpPr/>
          <p:nvPr/>
        </p:nvSpPr>
        <p:spPr>
          <a:xfrm>
            <a:off x="1773936" y="2935224"/>
            <a:ext cx="5596128" cy="457200"/>
          </a:xfrm>
          <a:prstGeom prst="roundRect">
            <a:avLst>
              <a:gd name="adj" fmla="val 10000"/>
            </a:avLst>
          </a:prstGeom>
          <a:solidFill>
            <a:srgbClr val="216394"/>
          </a:solidFill>
          <a:ln/>
          <a:effectLst>
            <a:outerShdw blurRad="63500" dist="25400" dir="5400000" algn="bl" rotWithShape="0">
              <a:srgbClr val="0B1F3A">
                <a:alpha val="12000"/>
              </a:srgbClr>
            </a:outerShdw>
          </a:effectLst>
        </p:spPr>
        <p:txBody>
          <a:bodyPr/>
          <a:lstStyle/>
          <a:p>
            <a:endParaRPr lang="en-US"/>
          </a:p>
        </p:txBody>
      </p:sp>
      <p:sp>
        <p:nvSpPr>
          <p:cNvPr id="17" name="icon chip">
            <a:extLst>
              <a:ext uri="{C183D7F6-B498-43B3-948B-1728B52AA6E4}">
                <adec:decorative xmlns:adec="http://schemas.microsoft.com/office/drawing/2017/decorative" val="1"/>
              </a:ext>
            </a:extLst>
          </p:cNvPr>
          <p:cNvSpPr/>
          <p:nvPr/>
        </p:nvSpPr>
        <p:spPr>
          <a:xfrm>
            <a:off x="1911096" y="2999232"/>
            <a:ext cx="329184" cy="329184"/>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18" name="Image 3" descr="/agent/turn1/workspace/icons_proc/image-b638aad8ed16edb0587b0dea0af6a9eb.png"/>
          <p:cNvPicPr>
            <a:picLocks noChangeAspect="1"/>
          </p:cNvPicPr>
          <p:nvPr/>
        </p:nvPicPr>
        <p:blipFill>
          <a:blip r:embed="rId6"/>
          <a:stretch>
            <a:fillRect/>
          </a:stretch>
        </p:blipFill>
        <p:spPr>
          <a:xfrm>
            <a:off x="1980225" y="3068361"/>
            <a:ext cx="190927" cy="190927"/>
          </a:xfrm>
          <a:prstGeom prst="rect">
            <a:avLst/>
          </a:prstGeom>
        </p:spPr>
      </p:pic>
      <p:sp>
        <p:nvSpPr>
          <p:cNvPr id="19" name="Text 13"/>
          <p:cNvSpPr/>
          <p:nvPr/>
        </p:nvSpPr>
        <p:spPr>
          <a:xfrm>
            <a:off x="2304288" y="2935224"/>
            <a:ext cx="4818888" cy="457200"/>
          </a:xfrm>
          <a:prstGeom prst="rect">
            <a:avLst/>
          </a:prstGeom>
          <a:noFill/>
          <a:ln/>
        </p:spPr>
        <p:txBody>
          <a:bodyPr wrap="square" lIns="0" tIns="0" rIns="0" bIns="0" rtlCol="0" anchor="ctr"/>
          <a:lstStyle/>
          <a:p>
            <a:pPr marL="0" indent="0" algn="l">
              <a:buNone/>
            </a:pPr>
            <a:r>
              <a:rPr lang="en-US" sz="1200" b="1" dirty="0">
                <a:solidFill>
                  <a:srgbClr val="FFFFFF"/>
                </a:solidFill>
                <a:latin typeface="Segoe UI" pitchFamily="34" charset="0"/>
                <a:ea typeface="Segoe UI" pitchFamily="34" charset="-122"/>
                <a:cs typeface="Segoe UI" pitchFamily="34" charset="-120"/>
              </a:rPr>
              <a:t>Technology</a:t>
            </a:r>
            <a:endParaRPr lang="en-US" sz="1200" dirty="0"/>
          </a:p>
          <a:p>
            <a:pPr marL="0" indent="0" algn="l">
              <a:buNone/>
            </a:pPr>
            <a:r>
              <a:rPr lang="en-US" sz="850" dirty="0">
                <a:solidFill>
                  <a:srgbClr val="FFFFFF"/>
                </a:solidFill>
                <a:latin typeface="Segoe UI" pitchFamily="34" charset="0"/>
                <a:ea typeface="Segoe UI" pitchFamily="34" charset="-122"/>
                <a:cs typeface="Segoe UI" pitchFamily="34" charset="-120"/>
              </a:rPr>
              <a:t>Secure platforms &amp; controls</a:t>
            </a:r>
            <a:endParaRPr lang="en-US" sz="1200" dirty="0"/>
          </a:p>
        </p:txBody>
      </p:sp>
      <p:sp>
        <p:nvSpPr>
          <p:cNvPr id="20" name="pyramid layer">
            <a:extLst>
              <a:ext uri="{C183D7F6-B498-43B3-948B-1728B52AA6E4}">
                <adec:decorative xmlns:adec="http://schemas.microsoft.com/office/drawing/2017/decorative" val="1"/>
              </a:ext>
            </a:extLst>
          </p:cNvPr>
          <p:cNvSpPr/>
          <p:nvPr/>
        </p:nvSpPr>
        <p:spPr>
          <a:xfrm>
            <a:off x="1252728" y="3456432"/>
            <a:ext cx="6638544" cy="457200"/>
          </a:xfrm>
          <a:prstGeom prst="roundRect">
            <a:avLst>
              <a:gd name="adj" fmla="val 10000"/>
            </a:avLst>
          </a:prstGeom>
          <a:solidFill>
            <a:srgbClr val="236C8F"/>
          </a:solidFill>
          <a:ln/>
          <a:effectLst>
            <a:outerShdw blurRad="63500" dist="25400" dir="5400000" algn="bl" rotWithShape="0">
              <a:srgbClr val="0B1F3A">
                <a:alpha val="12000"/>
              </a:srgbClr>
            </a:outerShdw>
          </a:effectLst>
        </p:spPr>
        <p:txBody>
          <a:bodyPr/>
          <a:lstStyle/>
          <a:p>
            <a:endParaRPr lang="en-US"/>
          </a:p>
        </p:txBody>
      </p:sp>
      <p:sp>
        <p:nvSpPr>
          <p:cNvPr id="21" name="icon chip">
            <a:extLst>
              <a:ext uri="{C183D7F6-B498-43B3-948B-1728B52AA6E4}">
                <adec:decorative xmlns:adec="http://schemas.microsoft.com/office/drawing/2017/decorative" val="1"/>
              </a:ext>
            </a:extLst>
          </p:cNvPr>
          <p:cNvSpPr/>
          <p:nvPr/>
        </p:nvSpPr>
        <p:spPr>
          <a:xfrm>
            <a:off x="1389888" y="3520440"/>
            <a:ext cx="329184" cy="329184"/>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2" name="Image 4" descr="/agent/turn1/workspace/icons_proc/image-262f2cc5da3cc9459365472c8204d9b0.png"/>
          <p:cNvPicPr>
            <a:picLocks noChangeAspect="1"/>
          </p:cNvPicPr>
          <p:nvPr/>
        </p:nvPicPr>
        <p:blipFill>
          <a:blip r:embed="rId7"/>
          <a:stretch>
            <a:fillRect/>
          </a:stretch>
        </p:blipFill>
        <p:spPr>
          <a:xfrm>
            <a:off x="1459017" y="3589569"/>
            <a:ext cx="190927" cy="190927"/>
          </a:xfrm>
          <a:prstGeom prst="rect">
            <a:avLst/>
          </a:prstGeom>
        </p:spPr>
      </p:pic>
      <p:sp>
        <p:nvSpPr>
          <p:cNvPr id="23" name="Text 16"/>
          <p:cNvSpPr/>
          <p:nvPr/>
        </p:nvSpPr>
        <p:spPr>
          <a:xfrm>
            <a:off x="1783080" y="3456432"/>
            <a:ext cx="5861304" cy="457200"/>
          </a:xfrm>
          <a:prstGeom prst="rect">
            <a:avLst/>
          </a:prstGeom>
          <a:noFill/>
          <a:ln/>
        </p:spPr>
        <p:txBody>
          <a:bodyPr wrap="square" lIns="0" tIns="0" rIns="0" bIns="0" rtlCol="0" anchor="ctr"/>
          <a:lstStyle/>
          <a:p>
            <a:pPr marL="0" indent="0" algn="l">
              <a:buNone/>
            </a:pPr>
            <a:r>
              <a:rPr lang="en-US" sz="1200" b="1" dirty="0">
                <a:solidFill>
                  <a:srgbClr val="FFFFFF"/>
                </a:solidFill>
                <a:latin typeface="Segoe UI" pitchFamily="34" charset="0"/>
                <a:ea typeface="Segoe UI" pitchFamily="34" charset="-122"/>
                <a:cs typeface="Segoe UI" pitchFamily="34" charset="-120"/>
              </a:rPr>
              <a:t>Business Functions</a:t>
            </a:r>
            <a:endParaRPr lang="en-US" sz="1200" dirty="0"/>
          </a:p>
          <a:p>
            <a:pPr marL="0" indent="0" algn="l">
              <a:buNone/>
            </a:pPr>
            <a:r>
              <a:rPr lang="en-US" sz="850" dirty="0">
                <a:solidFill>
                  <a:srgbClr val="FFFFFF"/>
                </a:solidFill>
                <a:latin typeface="Segoe UI" pitchFamily="34" charset="0"/>
                <a:ea typeface="Segoe UI" pitchFamily="34" charset="-122"/>
                <a:cs typeface="Segoe UI" pitchFamily="34" charset="-120"/>
              </a:rPr>
              <a:t>Responsible use &amp; delivery</a:t>
            </a:r>
            <a:endParaRPr lang="en-US" sz="1200" dirty="0"/>
          </a:p>
        </p:txBody>
      </p:sp>
      <p:sp>
        <p:nvSpPr>
          <p:cNvPr id="24" name="pyramid layer">
            <a:extLst>
              <a:ext uri="{C183D7F6-B498-43B3-948B-1728B52AA6E4}">
                <adec:decorative xmlns:adec="http://schemas.microsoft.com/office/drawing/2017/decorative" val="1"/>
              </a:ext>
            </a:extLst>
          </p:cNvPr>
          <p:cNvSpPr/>
          <p:nvPr/>
        </p:nvSpPr>
        <p:spPr>
          <a:xfrm>
            <a:off x="731520" y="3977640"/>
            <a:ext cx="7680960" cy="457200"/>
          </a:xfrm>
          <a:prstGeom prst="roundRect">
            <a:avLst>
              <a:gd name="adj" fmla="val 10000"/>
            </a:avLst>
          </a:prstGeom>
          <a:solidFill>
            <a:srgbClr val="2E7C9E"/>
          </a:solidFill>
          <a:ln/>
          <a:effectLst>
            <a:outerShdw blurRad="63500" dist="25400" dir="5400000" algn="bl" rotWithShape="0">
              <a:srgbClr val="0B1F3A">
                <a:alpha val="12000"/>
              </a:srgbClr>
            </a:outerShdw>
          </a:effectLst>
        </p:spPr>
        <p:txBody>
          <a:bodyPr/>
          <a:lstStyle/>
          <a:p>
            <a:endParaRPr lang="en-US"/>
          </a:p>
        </p:txBody>
      </p:sp>
      <p:sp>
        <p:nvSpPr>
          <p:cNvPr id="25" name="icon chip">
            <a:extLst>
              <a:ext uri="{C183D7F6-B498-43B3-948B-1728B52AA6E4}">
                <adec:decorative xmlns:adec="http://schemas.microsoft.com/office/drawing/2017/decorative" val="1"/>
              </a:ext>
            </a:extLst>
          </p:cNvPr>
          <p:cNvSpPr/>
          <p:nvPr/>
        </p:nvSpPr>
        <p:spPr>
          <a:xfrm>
            <a:off x="868680" y="4041648"/>
            <a:ext cx="329184" cy="329184"/>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6" name="Image 5" descr="/agent/turn1/workspace/icons_proc/image-0562fcdf10d406920217fdd131d178a0.png"/>
          <p:cNvPicPr>
            <a:picLocks noChangeAspect="1"/>
          </p:cNvPicPr>
          <p:nvPr/>
        </p:nvPicPr>
        <p:blipFill>
          <a:blip r:embed="rId8"/>
          <a:stretch>
            <a:fillRect/>
          </a:stretch>
        </p:blipFill>
        <p:spPr>
          <a:xfrm>
            <a:off x="937809" y="4110777"/>
            <a:ext cx="190927" cy="190927"/>
          </a:xfrm>
          <a:prstGeom prst="rect">
            <a:avLst/>
          </a:prstGeom>
        </p:spPr>
      </p:pic>
      <p:sp>
        <p:nvSpPr>
          <p:cNvPr id="27" name="Text 19"/>
          <p:cNvSpPr/>
          <p:nvPr/>
        </p:nvSpPr>
        <p:spPr>
          <a:xfrm>
            <a:off x="1261872" y="3977640"/>
            <a:ext cx="6903720" cy="457200"/>
          </a:xfrm>
          <a:prstGeom prst="rect">
            <a:avLst/>
          </a:prstGeom>
          <a:noFill/>
          <a:ln/>
        </p:spPr>
        <p:txBody>
          <a:bodyPr wrap="square" lIns="0" tIns="0" rIns="0" bIns="0" rtlCol="0" anchor="ctr"/>
          <a:lstStyle/>
          <a:p>
            <a:pPr marL="0" indent="0" algn="l">
              <a:buNone/>
            </a:pPr>
            <a:r>
              <a:rPr lang="en-US" sz="1200" b="1" dirty="0">
                <a:solidFill>
                  <a:srgbClr val="FFFFFF"/>
                </a:solidFill>
                <a:latin typeface="Segoe UI" pitchFamily="34" charset="0"/>
                <a:ea typeface="Segoe UI" pitchFamily="34" charset="-122"/>
                <a:cs typeface="Segoe UI" pitchFamily="34" charset="-120"/>
              </a:rPr>
              <a:t>Employees</a:t>
            </a:r>
            <a:endParaRPr lang="en-US" sz="1200" dirty="0"/>
          </a:p>
          <a:p>
            <a:pPr marL="0" indent="0" algn="l">
              <a:buNone/>
            </a:pPr>
            <a:r>
              <a:rPr lang="en-US" sz="850" dirty="0">
                <a:solidFill>
                  <a:srgbClr val="FFFFFF"/>
                </a:solidFill>
                <a:latin typeface="Segoe UI" pitchFamily="34" charset="0"/>
                <a:ea typeface="Segoe UI" pitchFamily="34" charset="-122"/>
                <a:cs typeface="Segoe UI" pitchFamily="34" charset="-120"/>
              </a:rPr>
              <a:t>Awareness &amp; everyday practice</a:t>
            </a:r>
            <a:endParaRPr lang="en-US" sz="1200" dirty="0"/>
          </a:p>
        </p:txBody>
      </p:sp>
      <p:sp>
        <p:nvSpPr>
          <p:cNvPr id="28" name="Text 20"/>
          <p:cNvSpPr/>
          <p:nvPr/>
        </p:nvSpPr>
        <p:spPr>
          <a:xfrm>
            <a:off x="502920" y="4498848"/>
            <a:ext cx="8138160" cy="219456"/>
          </a:xfrm>
          <a:prstGeom prst="rect">
            <a:avLst/>
          </a:prstGeom>
          <a:noFill/>
          <a:ln/>
        </p:spPr>
        <p:txBody>
          <a:bodyPr wrap="square" lIns="0" tIns="0" rIns="0" bIns="0" rtlCol="0" anchor="ctr"/>
          <a:lstStyle/>
          <a:p>
            <a:pPr marL="0" indent="0" algn="ctr">
              <a:buNone/>
            </a:pPr>
            <a:r>
              <a:rPr lang="en-US" sz="1000" i="1" dirty="0">
                <a:solidFill>
                  <a:srgbClr val="5A6472"/>
                </a:solidFill>
                <a:latin typeface="Segoe UI" pitchFamily="34" charset="0"/>
                <a:ea typeface="Segoe UI" pitchFamily="34" charset="-122"/>
                <a:cs typeface="Segoe UI" pitchFamily="34" charset="-120"/>
              </a:rPr>
              <a:t>Accountability flows up  ·  Direction flows down</a:t>
            </a:r>
            <a:endParaRPr lang="en-US" sz="1000" dirty="0"/>
          </a:p>
        </p:txBody>
      </p:sp>
      <p:sp>
        <p:nvSpPr>
          <p:cNvPr id="29" name="Text 21"/>
          <p:cNvSpPr/>
          <p:nvPr/>
        </p:nvSpPr>
        <p:spPr>
          <a:xfrm>
            <a:off x="502920" y="4828032"/>
            <a:ext cx="4572000" cy="219456"/>
          </a:xfrm>
          <a:prstGeom prst="rect">
            <a:avLst/>
          </a:prstGeom>
          <a:noFill/>
          <a:ln/>
        </p:spPr>
        <p:txBody>
          <a:bodyPr wrap="square" lIns="0" tIns="0" rIns="0" bIns="0" rtlCol="0" anchor="ctr"/>
          <a:lstStyle/>
          <a:p>
            <a:pPr marL="0" indent="0" algn="l">
              <a:buNone/>
            </a:pPr>
            <a:r>
              <a:rPr lang="en-US" sz="850" dirty="0">
                <a:solidFill>
                  <a:srgbClr val="6B7380"/>
                </a:solidFill>
                <a:latin typeface="Segoe UI" pitchFamily="34" charset="0"/>
                <a:ea typeface="Segoe UI" pitchFamily="34" charset="-122"/>
                <a:cs typeface="Segoe UI" pitchFamily="34" charset="-120"/>
              </a:rPr>
              <a:t>AI Governance Essentials</a:t>
            </a:r>
            <a:endParaRPr lang="en-US" sz="850" dirty="0"/>
          </a:p>
        </p:txBody>
      </p:sp>
      <p:sp>
        <p:nvSpPr>
          <p:cNvPr id="30" name="Text 22"/>
          <p:cNvSpPr/>
          <p:nvPr/>
        </p:nvSpPr>
        <p:spPr>
          <a:xfrm>
            <a:off x="5897880" y="4828032"/>
            <a:ext cx="2743200" cy="219456"/>
          </a:xfrm>
          <a:prstGeom prst="rect">
            <a:avLst/>
          </a:prstGeom>
          <a:noFill/>
          <a:ln/>
        </p:spPr>
        <p:txBody>
          <a:bodyPr wrap="square" lIns="0" tIns="0" rIns="0" bIns="0" rtlCol="0" anchor="ctr"/>
          <a:lstStyle/>
          <a:p>
            <a:pPr marL="0" indent="0" algn="r">
              <a:buNone/>
            </a:pPr>
            <a:r>
              <a:rPr lang="en-US" sz="850" dirty="0">
                <a:solidFill>
                  <a:srgbClr val="6B7380"/>
                </a:solidFill>
                <a:latin typeface="Segoe UI" pitchFamily="34" charset="0"/>
                <a:ea typeface="Segoe UI" pitchFamily="34" charset="-122"/>
                <a:cs typeface="Segoe UI" pitchFamily="34" charset="-120"/>
              </a:rPr>
              <a:t>Board Briefing  </a:t>
            </a:r>
            <a:r>
              <a:rPr lang="en-US" sz="850" b="1" dirty="0">
                <a:solidFill>
                  <a:srgbClr val="0B7A7A"/>
                </a:solidFill>
                <a:latin typeface="Segoe UI" pitchFamily="34" charset="0"/>
                <a:ea typeface="Segoe UI" pitchFamily="34" charset="-122"/>
                <a:cs typeface="Segoe UI" pitchFamily="34" charset="-120"/>
              </a:rPr>
              <a:t>08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02920" y="384048"/>
            <a:ext cx="7955280" cy="219456"/>
          </a:xfrm>
          <a:prstGeom prst="rect">
            <a:avLst/>
          </a:prstGeom>
          <a:noFill/>
          <a:ln/>
        </p:spPr>
        <p:txBody>
          <a:bodyPr wrap="square" lIns="0" tIns="0" rIns="0" bIns="0" rtlCol="0" anchor="ctr"/>
          <a:lstStyle/>
          <a:p>
            <a:pPr marL="0" indent="0" algn="l">
              <a:buNone/>
            </a:pPr>
            <a:r>
              <a:rPr lang="en-US" sz="1100" b="1" kern="0" spc="300" dirty="0">
                <a:solidFill>
                  <a:srgbClr val="0B7A7A"/>
                </a:solidFill>
                <a:latin typeface="Segoe UI Semibold" pitchFamily="34" charset="0"/>
                <a:ea typeface="Segoe UI Semibold" pitchFamily="34" charset="-122"/>
                <a:cs typeface="Segoe UI Semibold" pitchFamily="34" charset="-120"/>
              </a:rPr>
              <a:t>BOARD REPORTING</a:t>
            </a:r>
            <a:endParaRPr lang="en-US" sz="1100" dirty="0"/>
          </a:p>
        </p:txBody>
      </p:sp>
      <p:sp>
        <p:nvSpPr>
          <p:cNvPr id="3" name="Text 0"/>
          <p:cNvSpPr>
            <a:spLocks noGrp="1"/>
          </p:cNvSpPr>
          <p:nvPr>
            <p:ph type="title" idx="100" hasCustomPrompt="1"/>
          </p:nvPr>
        </p:nvSpPr>
        <p:spPr>
          <a:xfrm>
            <a:off x="502920" y="603504"/>
            <a:ext cx="7955280" cy="603504"/>
          </a:xfrm>
          <a:prstGeom prst="rect">
            <a:avLst/>
          </a:prstGeom>
          <a:noFill/>
          <a:ln/>
        </p:spPr>
        <p:txBody>
          <a:bodyPr wrap="square" lIns="0" tIns="0" rIns="0" bIns="0" rtlCol="0" anchor="ctr"/>
          <a:lstStyle/>
          <a:p>
            <a:pPr marL="0" indent="0" algn="l">
              <a:buNone/>
            </a:pPr>
            <a:r>
              <a:rPr lang="en-US" sz="2600" b="1" dirty="0">
                <a:solidFill>
                  <a:srgbClr val="0B1F3A"/>
                </a:solidFill>
                <a:latin typeface="Segoe UI Semibold" pitchFamily="34" charset="0"/>
                <a:ea typeface="Segoe UI Semibold" pitchFamily="34" charset="-122"/>
                <a:cs typeface="Segoe UI Semibold" pitchFamily="34" charset="-120"/>
              </a:rPr>
              <a:t>Executive AI Dashboard</a:t>
            </a:r>
            <a:endParaRPr lang="en-US" sz="2600" dirty="0"/>
          </a:p>
        </p:txBody>
      </p:sp>
      <p:sp>
        <p:nvSpPr>
          <p:cNvPr id="4" name="kpi card">
            <a:extLst>
              <a:ext uri="{C183D7F6-B498-43B3-948B-1728B52AA6E4}">
                <adec:decorative xmlns:adec="http://schemas.microsoft.com/office/drawing/2017/decorative" val="1"/>
              </a:ext>
            </a:extLst>
          </p:cNvPr>
          <p:cNvSpPr/>
          <p:nvPr/>
        </p:nvSpPr>
        <p:spPr>
          <a:xfrm>
            <a:off x="502920" y="1417320"/>
            <a:ext cx="1956816" cy="2788920"/>
          </a:xfrm>
          <a:prstGeom prst="roundRect">
            <a:avLst>
              <a:gd name="adj" fmla="val 3738"/>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5" name="kpi header">
            <a:extLst>
              <a:ext uri="{C183D7F6-B498-43B3-948B-1728B52AA6E4}">
                <adec:decorative xmlns:adec="http://schemas.microsoft.com/office/drawing/2017/decorative" val="1"/>
              </a:ext>
            </a:extLst>
          </p:cNvPr>
          <p:cNvSpPr/>
          <p:nvPr/>
        </p:nvSpPr>
        <p:spPr>
          <a:xfrm>
            <a:off x="502920" y="1417320"/>
            <a:ext cx="1956816" cy="566928"/>
          </a:xfrm>
          <a:prstGeom prst="rect">
            <a:avLst/>
          </a:prstGeom>
          <a:solidFill>
            <a:srgbClr val="00A6A6"/>
          </a:solidFill>
          <a:ln/>
        </p:spPr>
        <p:txBody>
          <a:bodyPr/>
          <a:lstStyle/>
          <a:p>
            <a:endParaRPr lang="en-US"/>
          </a:p>
        </p:txBody>
      </p:sp>
      <p:sp>
        <p:nvSpPr>
          <p:cNvPr id="6" name="kpi header round">
            <a:extLst>
              <a:ext uri="{C183D7F6-B498-43B3-948B-1728B52AA6E4}">
                <adec:decorative xmlns:adec="http://schemas.microsoft.com/office/drawing/2017/decorative" val="1"/>
              </a:ext>
            </a:extLst>
          </p:cNvPr>
          <p:cNvSpPr/>
          <p:nvPr/>
        </p:nvSpPr>
        <p:spPr>
          <a:xfrm>
            <a:off x="502920" y="1417320"/>
            <a:ext cx="1956816" cy="658368"/>
          </a:xfrm>
          <a:prstGeom prst="roundRect">
            <a:avLst>
              <a:gd name="adj" fmla="val 11111"/>
            </a:avLst>
          </a:prstGeom>
          <a:solidFill>
            <a:srgbClr val="00A6A6"/>
          </a:solidFill>
          <a:ln/>
        </p:spPr>
        <p:txBody>
          <a:bodyPr/>
          <a:lstStyle/>
          <a:p>
            <a:endParaRPr lang="en-US"/>
          </a:p>
        </p:txBody>
      </p:sp>
      <p:sp>
        <p:nvSpPr>
          <p:cNvPr id="7" name="kpi header fill">
            <a:extLst>
              <a:ext uri="{C183D7F6-B498-43B3-948B-1728B52AA6E4}">
                <adec:decorative xmlns:adec="http://schemas.microsoft.com/office/drawing/2017/decorative" val="1"/>
              </a:ext>
            </a:extLst>
          </p:cNvPr>
          <p:cNvSpPr/>
          <p:nvPr/>
        </p:nvSpPr>
        <p:spPr>
          <a:xfrm>
            <a:off x="502920" y="1874520"/>
            <a:ext cx="1956816" cy="201168"/>
          </a:xfrm>
          <a:prstGeom prst="rect">
            <a:avLst/>
          </a:prstGeom>
          <a:solidFill>
            <a:srgbClr val="00A6A6"/>
          </a:solidFill>
          <a:ln/>
        </p:spPr>
        <p:txBody>
          <a:bodyPr/>
          <a:lstStyle/>
          <a:p>
            <a:endParaRPr lang="en-US"/>
          </a:p>
        </p:txBody>
      </p:sp>
      <p:sp>
        <p:nvSpPr>
          <p:cNvPr id="8" name="icon chip">
            <a:extLst>
              <a:ext uri="{C183D7F6-B498-43B3-948B-1728B52AA6E4}">
                <adec:decorative xmlns:adec="http://schemas.microsoft.com/office/drawing/2017/decorative" val="1"/>
              </a:ext>
            </a:extLst>
          </p:cNvPr>
          <p:cNvSpPr/>
          <p:nvPr/>
        </p:nvSpPr>
        <p:spPr>
          <a:xfrm>
            <a:off x="685800" y="1545336"/>
            <a:ext cx="402336" cy="402336"/>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9" name="Image 0" descr="/agent/turn1/workspace/icons_proc/image-21db75278d6b45b9c9842ca23396a448.png"/>
          <p:cNvPicPr>
            <a:picLocks noChangeAspect="1"/>
          </p:cNvPicPr>
          <p:nvPr/>
        </p:nvPicPr>
        <p:blipFill>
          <a:blip r:embed="rId3"/>
          <a:stretch>
            <a:fillRect/>
          </a:stretch>
        </p:blipFill>
        <p:spPr>
          <a:xfrm>
            <a:off x="770291" y="1629827"/>
            <a:ext cx="233355" cy="233355"/>
          </a:xfrm>
          <a:prstGeom prst="rect">
            <a:avLst/>
          </a:prstGeom>
        </p:spPr>
      </p:pic>
      <p:sp>
        <p:nvSpPr>
          <p:cNvPr id="10" name="Text 7"/>
          <p:cNvSpPr/>
          <p:nvPr/>
        </p:nvSpPr>
        <p:spPr>
          <a:xfrm>
            <a:off x="1124712" y="1508760"/>
            <a:ext cx="1271016" cy="475488"/>
          </a:xfrm>
          <a:prstGeom prst="rect">
            <a:avLst/>
          </a:prstGeom>
          <a:noFill/>
          <a:ln/>
        </p:spPr>
        <p:txBody>
          <a:bodyPr wrap="square" lIns="0" tIns="0" rIns="0" bIns="0" rtlCol="0" anchor="ctr"/>
          <a:lstStyle/>
          <a:p>
            <a:pPr marL="0" indent="0">
              <a:buNone/>
            </a:pPr>
            <a:r>
              <a:rPr lang="en-US" sz="1250" b="1" dirty="0">
                <a:solidFill>
                  <a:srgbClr val="FFFFFF"/>
                </a:solidFill>
                <a:latin typeface="Segoe UI Semibold" pitchFamily="34" charset="0"/>
                <a:ea typeface="Segoe UI Semibold" pitchFamily="34" charset="-122"/>
                <a:cs typeface="Segoe UI Semibold" pitchFamily="34" charset="-120"/>
              </a:rPr>
              <a:t>Business Value</a:t>
            </a:r>
            <a:endParaRPr lang="en-US" sz="1250" dirty="0"/>
          </a:p>
        </p:txBody>
      </p:sp>
      <p:sp>
        <p:nvSpPr>
          <p:cNvPr id="11" name="Text 8"/>
          <p:cNvSpPr/>
          <p:nvPr/>
        </p:nvSpPr>
        <p:spPr>
          <a:xfrm>
            <a:off x="667512" y="2203704"/>
            <a:ext cx="1627632" cy="219456"/>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AI projects live</a:t>
            </a:r>
            <a:endParaRPr lang="en-US" sz="900" dirty="0"/>
          </a:p>
        </p:txBody>
      </p:sp>
      <p:sp>
        <p:nvSpPr>
          <p:cNvPr id="12" name="Text 9"/>
          <p:cNvSpPr/>
          <p:nvPr/>
        </p:nvSpPr>
        <p:spPr>
          <a:xfrm>
            <a:off x="667512" y="2386584"/>
            <a:ext cx="1316736" cy="310896"/>
          </a:xfrm>
          <a:prstGeom prst="rect">
            <a:avLst/>
          </a:prstGeom>
          <a:noFill/>
          <a:ln/>
        </p:spPr>
        <p:txBody>
          <a:bodyPr wrap="square" lIns="0" tIns="0" rIns="0" bIns="0" rtlCol="0" anchor="ctr"/>
          <a:lstStyle/>
          <a:p>
            <a:pPr marL="0" indent="0">
              <a:buNone/>
            </a:pPr>
            <a:r>
              <a:rPr lang="en-US" sz="1800" b="1" dirty="0">
                <a:solidFill>
                  <a:srgbClr val="0B1F3A"/>
                </a:solidFill>
                <a:latin typeface="Segoe UI Semibold" pitchFamily="34" charset="0"/>
                <a:ea typeface="Segoe UI Semibold" pitchFamily="34" charset="-122"/>
                <a:cs typeface="Segoe UI Semibold" pitchFamily="34" charset="-120"/>
              </a:rPr>
              <a:t>24</a:t>
            </a:r>
            <a:endParaRPr lang="en-US" sz="1800" dirty="0"/>
          </a:p>
        </p:txBody>
      </p:sp>
      <p:sp>
        <p:nvSpPr>
          <p:cNvPr id="13" name="status 2E9E5B">
            <a:extLst>
              <a:ext uri="{C183D7F6-B498-43B3-948B-1728B52AA6E4}">
                <adec:decorative xmlns:adec="http://schemas.microsoft.com/office/drawing/2017/decorative" val="1"/>
              </a:ext>
            </a:extLst>
          </p:cNvPr>
          <p:cNvSpPr/>
          <p:nvPr/>
        </p:nvSpPr>
        <p:spPr>
          <a:xfrm>
            <a:off x="2057400" y="2240280"/>
            <a:ext cx="137160" cy="137160"/>
          </a:xfrm>
          <a:prstGeom prst="ellipse">
            <a:avLst/>
          </a:prstGeom>
          <a:solidFill>
            <a:srgbClr val="2E9E5B"/>
          </a:solidFill>
          <a:ln/>
        </p:spPr>
        <p:txBody>
          <a:bodyPr/>
          <a:lstStyle/>
          <a:p>
            <a:endParaRPr lang="en-US"/>
          </a:p>
        </p:txBody>
      </p:sp>
      <p:sp>
        <p:nvSpPr>
          <p:cNvPr id="14" name="Text 11"/>
          <p:cNvSpPr/>
          <p:nvPr/>
        </p:nvSpPr>
        <p:spPr>
          <a:xfrm>
            <a:off x="2002536" y="2459736"/>
            <a:ext cx="292608" cy="219456"/>
          </a:xfrm>
          <a:prstGeom prst="rect">
            <a:avLst/>
          </a:prstGeom>
          <a:noFill/>
          <a:ln/>
        </p:spPr>
        <p:txBody>
          <a:bodyPr wrap="square" lIns="0" tIns="0" rIns="0" bIns="0" rtlCol="0" anchor="ctr"/>
          <a:lstStyle/>
          <a:p>
            <a:pPr marL="0" indent="0" algn="ctr">
              <a:buNone/>
            </a:pPr>
            <a:r>
              <a:rPr lang="en-US" sz="900" dirty="0">
                <a:solidFill>
                  <a:srgbClr val="2E9E5B"/>
                </a:solidFill>
                <a:latin typeface="Segoe UI" pitchFamily="34" charset="0"/>
                <a:ea typeface="Segoe UI" pitchFamily="34" charset="-122"/>
                <a:cs typeface="Segoe UI" pitchFamily="34" charset="-120"/>
              </a:rPr>
              <a:t>▲</a:t>
            </a:r>
            <a:endParaRPr lang="en-US" sz="900" dirty="0"/>
          </a:p>
        </p:txBody>
      </p:sp>
      <p:sp>
        <p:nvSpPr>
          <p:cNvPr id="15" name="Text 12"/>
          <p:cNvSpPr/>
          <p:nvPr/>
        </p:nvSpPr>
        <p:spPr>
          <a:xfrm>
            <a:off x="667512" y="2862072"/>
            <a:ext cx="1627632" cy="219456"/>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Portfolio ROI</a:t>
            </a:r>
            <a:endParaRPr lang="en-US" sz="900" dirty="0"/>
          </a:p>
        </p:txBody>
      </p:sp>
      <p:sp>
        <p:nvSpPr>
          <p:cNvPr id="16" name="Text 13"/>
          <p:cNvSpPr/>
          <p:nvPr/>
        </p:nvSpPr>
        <p:spPr>
          <a:xfrm>
            <a:off x="667512" y="3044952"/>
            <a:ext cx="1316736" cy="310896"/>
          </a:xfrm>
          <a:prstGeom prst="rect">
            <a:avLst/>
          </a:prstGeom>
          <a:noFill/>
          <a:ln/>
        </p:spPr>
        <p:txBody>
          <a:bodyPr wrap="square" lIns="0" tIns="0" rIns="0" bIns="0" rtlCol="0" anchor="ctr"/>
          <a:lstStyle/>
          <a:p>
            <a:pPr marL="0" indent="0">
              <a:buNone/>
            </a:pPr>
            <a:r>
              <a:rPr lang="en-US" sz="1800" b="1" dirty="0">
                <a:solidFill>
                  <a:srgbClr val="0B1F3A"/>
                </a:solidFill>
                <a:latin typeface="Segoe UI Semibold" pitchFamily="34" charset="0"/>
                <a:ea typeface="Segoe UI Semibold" pitchFamily="34" charset="-122"/>
                <a:cs typeface="Segoe UI Semibold" pitchFamily="34" charset="-120"/>
              </a:rPr>
              <a:t>2.3x</a:t>
            </a:r>
            <a:endParaRPr lang="en-US" sz="1800" dirty="0"/>
          </a:p>
        </p:txBody>
      </p:sp>
      <p:sp>
        <p:nvSpPr>
          <p:cNvPr id="17" name="status 2E9E5B">
            <a:extLst>
              <a:ext uri="{C183D7F6-B498-43B3-948B-1728B52AA6E4}">
                <adec:decorative xmlns:adec="http://schemas.microsoft.com/office/drawing/2017/decorative" val="1"/>
              </a:ext>
            </a:extLst>
          </p:cNvPr>
          <p:cNvSpPr/>
          <p:nvPr/>
        </p:nvSpPr>
        <p:spPr>
          <a:xfrm>
            <a:off x="2057400" y="2898648"/>
            <a:ext cx="137160" cy="137160"/>
          </a:xfrm>
          <a:prstGeom prst="ellipse">
            <a:avLst/>
          </a:prstGeom>
          <a:solidFill>
            <a:srgbClr val="2E9E5B"/>
          </a:solidFill>
          <a:ln/>
        </p:spPr>
        <p:txBody>
          <a:bodyPr/>
          <a:lstStyle/>
          <a:p>
            <a:endParaRPr lang="en-US"/>
          </a:p>
        </p:txBody>
      </p:sp>
      <p:sp>
        <p:nvSpPr>
          <p:cNvPr id="18" name="Text 15"/>
          <p:cNvSpPr/>
          <p:nvPr/>
        </p:nvSpPr>
        <p:spPr>
          <a:xfrm>
            <a:off x="2002536" y="3118104"/>
            <a:ext cx="292608" cy="219456"/>
          </a:xfrm>
          <a:prstGeom prst="rect">
            <a:avLst/>
          </a:prstGeom>
          <a:noFill/>
          <a:ln/>
        </p:spPr>
        <p:txBody>
          <a:bodyPr wrap="square" lIns="0" tIns="0" rIns="0" bIns="0" rtlCol="0" anchor="ctr"/>
          <a:lstStyle/>
          <a:p>
            <a:pPr marL="0" indent="0" algn="ctr">
              <a:buNone/>
            </a:pPr>
            <a:r>
              <a:rPr lang="en-US" sz="900" dirty="0">
                <a:solidFill>
                  <a:srgbClr val="2E9E5B"/>
                </a:solidFill>
                <a:latin typeface="Segoe UI" pitchFamily="34" charset="0"/>
                <a:ea typeface="Segoe UI" pitchFamily="34" charset="-122"/>
                <a:cs typeface="Segoe UI" pitchFamily="34" charset="-120"/>
              </a:rPr>
              <a:t>▲</a:t>
            </a:r>
            <a:endParaRPr lang="en-US" sz="900" dirty="0"/>
          </a:p>
        </p:txBody>
      </p:sp>
      <p:sp>
        <p:nvSpPr>
          <p:cNvPr id="19" name="Text 16"/>
          <p:cNvSpPr/>
          <p:nvPr/>
        </p:nvSpPr>
        <p:spPr>
          <a:xfrm>
            <a:off x="667512" y="3520440"/>
            <a:ext cx="1627632" cy="219456"/>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Productivity gain</a:t>
            </a:r>
            <a:endParaRPr lang="en-US" sz="900" dirty="0"/>
          </a:p>
        </p:txBody>
      </p:sp>
      <p:sp>
        <p:nvSpPr>
          <p:cNvPr id="20" name="Text 17"/>
          <p:cNvSpPr/>
          <p:nvPr/>
        </p:nvSpPr>
        <p:spPr>
          <a:xfrm>
            <a:off x="667512" y="3703320"/>
            <a:ext cx="1316736" cy="310896"/>
          </a:xfrm>
          <a:prstGeom prst="rect">
            <a:avLst/>
          </a:prstGeom>
          <a:noFill/>
          <a:ln/>
        </p:spPr>
        <p:txBody>
          <a:bodyPr wrap="square" lIns="0" tIns="0" rIns="0" bIns="0" rtlCol="0" anchor="ctr"/>
          <a:lstStyle/>
          <a:p>
            <a:pPr marL="0" indent="0">
              <a:buNone/>
            </a:pPr>
            <a:r>
              <a:rPr lang="en-US" sz="1800" b="1" dirty="0">
                <a:solidFill>
                  <a:srgbClr val="0B1F3A"/>
                </a:solidFill>
                <a:latin typeface="Segoe UI Semibold" pitchFamily="34" charset="0"/>
                <a:ea typeface="Segoe UI Semibold" pitchFamily="34" charset="-122"/>
                <a:cs typeface="Segoe UI Semibold" pitchFamily="34" charset="-120"/>
              </a:rPr>
              <a:t>+14%</a:t>
            </a:r>
            <a:endParaRPr lang="en-US" sz="1800" dirty="0"/>
          </a:p>
        </p:txBody>
      </p:sp>
      <p:sp>
        <p:nvSpPr>
          <p:cNvPr id="21" name="status 2E9E5B">
            <a:extLst>
              <a:ext uri="{C183D7F6-B498-43B3-948B-1728B52AA6E4}">
                <adec:decorative xmlns:adec="http://schemas.microsoft.com/office/drawing/2017/decorative" val="1"/>
              </a:ext>
            </a:extLst>
          </p:cNvPr>
          <p:cNvSpPr/>
          <p:nvPr/>
        </p:nvSpPr>
        <p:spPr>
          <a:xfrm>
            <a:off x="2057400" y="3557016"/>
            <a:ext cx="137160" cy="137160"/>
          </a:xfrm>
          <a:prstGeom prst="ellipse">
            <a:avLst/>
          </a:prstGeom>
          <a:solidFill>
            <a:srgbClr val="2E9E5B"/>
          </a:solidFill>
          <a:ln/>
        </p:spPr>
        <p:txBody>
          <a:bodyPr/>
          <a:lstStyle/>
          <a:p>
            <a:endParaRPr lang="en-US"/>
          </a:p>
        </p:txBody>
      </p:sp>
      <p:sp>
        <p:nvSpPr>
          <p:cNvPr id="22" name="Text 19"/>
          <p:cNvSpPr/>
          <p:nvPr/>
        </p:nvSpPr>
        <p:spPr>
          <a:xfrm>
            <a:off x="2002536" y="3776472"/>
            <a:ext cx="292608" cy="219456"/>
          </a:xfrm>
          <a:prstGeom prst="rect">
            <a:avLst/>
          </a:prstGeom>
          <a:noFill/>
          <a:ln/>
        </p:spPr>
        <p:txBody>
          <a:bodyPr wrap="square" lIns="0" tIns="0" rIns="0" bIns="0" rtlCol="0" anchor="ctr"/>
          <a:lstStyle/>
          <a:p>
            <a:pPr marL="0" indent="0" algn="ctr">
              <a:buNone/>
            </a:pPr>
            <a:r>
              <a:rPr lang="en-US" sz="900" dirty="0">
                <a:solidFill>
                  <a:srgbClr val="2E9E5B"/>
                </a:solidFill>
                <a:latin typeface="Segoe UI" pitchFamily="34" charset="0"/>
                <a:ea typeface="Segoe UI" pitchFamily="34" charset="-122"/>
                <a:cs typeface="Segoe UI" pitchFamily="34" charset="-120"/>
              </a:rPr>
              <a:t>▲</a:t>
            </a:r>
            <a:endParaRPr lang="en-US" sz="900" dirty="0"/>
          </a:p>
        </p:txBody>
      </p:sp>
      <p:sp>
        <p:nvSpPr>
          <p:cNvPr id="23" name="kpi card">
            <a:extLst>
              <a:ext uri="{C183D7F6-B498-43B3-948B-1728B52AA6E4}">
                <adec:decorative xmlns:adec="http://schemas.microsoft.com/office/drawing/2017/decorative" val="1"/>
              </a:ext>
            </a:extLst>
          </p:cNvPr>
          <p:cNvSpPr/>
          <p:nvPr/>
        </p:nvSpPr>
        <p:spPr>
          <a:xfrm>
            <a:off x="2569464" y="1417320"/>
            <a:ext cx="1956816" cy="2788920"/>
          </a:xfrm>
          <a:prstGeom prst="roundRect">
            <a:avLst>
              <a:gd name="adj" fmla="val 3738"/>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24" name="kpi header">
            <a:extLst>
              <a:ext uri="{C183D7F6-B498-43B3-948B-1728B52AA6E4}">
                <adec:decorative xmlns:adec="http://schemas.microsoft.com/office/drawing/2017/decorative" val="1"/>
              </a:ext>
            </a:extLst>
          </p:cNvPr>
          <p:cNvSpPr/>
          <p:nvPr/>
        </p:nvSpPr>
        <p:spPr>
          <a:xfrm>
            <a:off x="2569464" y="1417320"/>
            <a:ext cx="1956816" cy="566928"/>
          </a:xfrm>
          <a:prstGeom prst="rect">
            <a:avLst/>
          </a:prstGeom>
          <a:solidFill>
            <a:srgbClr val="0B1F3A"/>
          </a:solidFill>
          <a:ln/>
        </p:spPr>
        <p:txBody>
          <a:bodyPr/>
          <a:lstStyle/>
          <a:p>
            <a:endParaRPr lang="en-US"/>
          </a:p>
        </p:txBody>
      </p:sp>
      <p:sp>
        <p:nvSpPr>
          <p:cNvPr id="25" name="kpi header round">
            <a:extLst>
              <a:ext uri="{C183D7F6-B498-43B3-948B-1728B52AA6E4}">
                <adec:decorative xmlns:adec="http://schemas.microsoft.com/office/drawing/2017/decorative" val="1"/>
              </a:ext>
            </a:extLst>
          </p:cNvPr>
          <p:cNvSpPr/>
          <p:nvPr/>
        </p:nvSpPr>
        <p:spPr>
          <a:xfrm>
            <a:off x="2569464" y="1417320"/>
            <a:ext cx="1956816" cy="658368"/>
          </a:xfrm>
          <a:prstGeom prst="roundRect">
            <a:avLst>
              <a:gd name="adj" fmla="val 11111"/>
            </a:avLst>
          </a:prstGeom>
          <a:solidFill>
            <a:srgbClr val="0B1F3A"/>
          </a:solidFill>
          <a:ln/>
        </p:spPr>
        <p:txBody>
          <a:bodyPr/>
          <a:lstStyle/>
          <a:p>
            <a:endParaRPr lang="en-US"/>
          </a:p>
        </p:txBody>
      </p:sp>
      <p:sp>
        <p:nvSpPr>
          <p:cNvPr id="26" name="kpi header fill">
            <a:extLst>
              <a:ext uri="{C183D7F6-B498-43B3-948B-1728B52AA6E4}">
                <adec:decorative xmlns:adec="http://schemas.microsoft.com/office/drawing/2017/decorative" val="1"/>
              </a:ext>
            </a:extLst>
          </p:cNvPr>
          <p:cNvSpPr/>
          <p:nvPr/>
        </p:nvSpPr>
        <p:spPr>
          <a:xfrm>
            <a:off x="2569464" y="1874520"/>
            <a:ext cx="1956816" cy="201168"/>
          </a:xfrm>
          <a:prstGeom prst="rect">
            <a:avLst/>
          </a:prstGeom>
          <a:solidFill>
            <a:srgbClr val="0B1F3A"/>
          </a:solidFill>
          <a:ln/>
        </p:spPr>
        <p:txBody>
          <a:bodyPr/>
          <a:lstStyle/>
          <a:p>
            <a:endParaRPr lang="en-US"/>
          </a:p>
        </p:txBody>
      </p:sp>
      <p:sp>
        <p:nvSpPr>
          <p:cNvPr id="27" name="icon chip">
            <a:extLst>
              <a:ext uri="{C183D7F6-B498-43B3-948B-1728B52AA6E4}">
                <adec:decorative xmlns:adec="http://schemas.microsoft.com/office/drawing/2017/decorative" val="1"/>
              </a:ext>
            </a:extLst>
          </p:cNvPr>
          <p:cNvSpPr/>
          <p:nvPr/>
        </p:nvSpPr>
        <p:spPr>
          <a:xfrm>
            <a:off x="2752344" y="1545336"/>
            <a:ext cx="402336" cy="402336"/>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28" name="Image 1" descr="/agent/turn1/workspace/icons_proc/image-a30a110e5df2152305e76e308d96920e.png"/>
          <p:cNvPicPr>
            <a:picLocks noChangeAspect="1"/>
          </p:cNvPicPr>
          <p:nvPr/>
        </p:nvPicPr>
        <p:blipFill>
          <a:blip r:embed="rId4"/>
          <a:stretch>
            <a:fillRect/>
          </a:stretch>
        </p:blipFill>
        <p:spPr>
          <a:xfrm>
            <a:off x="2836835" y="1629827"/>
            <a:ext cx="233355" cy="233355"/>
          </a:xfrm>
          <a:prstGeom prst="rect">
            <a:avLst/>
          </a:prstGeom>
        </p:spPr>
      </p:pic>
      <p:sp>
        <p:nvSpPr>
          <p:cNvPr id="29" name="Text 25"/>
          <p:cNvSpPr/>
          <p:nvPr/>
        </p:nvSpPr>
        <p:spPr>
          <a:xfrm>
            <a:off x="3191256" y="1508760"/>
            <a:ext cx="1271016" cy="475488"/>
          </a:xfrm>
          <a:prstGeom prst="rect">
            <a:avLst/>
          </a:prstGeom>
          <a:noFill/>
          <a:ln/>
        </p:spPr>
        <p:txBody>
          <a:bodyPr wrap="square" lIns="0" tIns="0" rIns="0" bIns="0" rtlCol="0" anchor="ctr"/>
          <a:lstStyle/>
          <a:p>
            <a:pPr marL="0" indent="0">
              <a:buNone/>
            </a:pPr>
            <a:r>
              <a:rPr lang="en-US" sz="1250" b="1" dirty="0">
                <a:solidFill>
                  <a:srgbClr val="FFFFFF"/>
                </a:solidFill>
                <a:latin typeface="Segoe UI Semibold" pitchFamily="34" charset="0"/>
                <a:ea typeface="Segoe UI Semibold" pitchFamily="34" charset="-122"/>
                <a:cs typeface="Segoe UI Semibold" pitchFamily="34" charset="-120"/>
              </a:rPr>
              <a:t>Risk</a:t>
            </a:r>
            <a:endParaRPr lang="en-US" sz="1250" dirty="0"/>
          </a:p>
        </p:txBody>
      </p:sp>
      <p:sp>
        <p:nvSpPr>
          <p:cNvPr id="30" name="Text 26"/>
          <p:cNvSpPr/>
          <p:nvPr/>
        </p:nvSpPr>
        <p:spPr>
          <a:xfrm>
            <a:off x="2734056" y="2203704"/>
            <a:ext cx="1627632" cy="219456"/>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High-risk AI systems</a:t>
            </a:r>
            <a:endParaRPr lang="en-US" sz="900" dirty="0"/>
          </a:p>
        </p:txBody>
      </p:sp>
      <p:sp>
        <p:nvSpPr>
          <p:cNvPr id="31" name="Text 27"/>
          <p:cNvSpPr/>
          <p:nvPr/>
        </p:nvSpPr>
        <p:spPr>
          <a:xfrm>
            <a:off x="2734056" y="2386584"/>
            <a:ext cx="1316736" cy="310896"/>
          </a:xfrm>
          <a:prstGeom prst="rect">
            <a:avLst/>
          </a:prstGeom>
          <a:noFill/>
          <a:ln/>
        </p:spPr>
        <p:txBody>
          <a:bodyPr wrap="square" lIns="0" tIns="0" rIns="0" bIns="0" rtlCol="0" anchor="ctr"/>
          <a:lstStyle/>
          <a:p>
            <a:pPr marL="0" indent="0">
              <a:buNone/>
            </a:pPr>
            <a:r>
              <a:rPr lang="en-US" sz="1800" b="1" dirty="0">
                <a:solidFill>
                  <a:srgbClr val="0B1F3A"/>
                </a:solidFill>
                <a:latin typeface="Segoe UI Semibold" pitchFamily="34" charset="0"/>
                <a:ea typeface="Segoe UI Semibold" pitchFamily="34" charset="-122"/>
                <a:cs typeface="Segoe UI Semibold" pitchFamily="34" charset="-120"/>
              </a:rPr>
              <a:t>6</a:t>
            </a:r>
            <a:endParaRPr lang="en-US" sz="1800" dirty="0"/>
          </a:p>
        </p:txBody>
      </p:sp>
      <p:sp>
        <p:nvSpPr>
          <p:cNvPr id="32" name="status E8A93B">
            <a:extLst>
              <a:ext uri="{C183D7F6-B498-43B3-948B-1728B52AA6E4}">
                <adec:decorative xmlns:adec="http://schemas.microsoft.com/office/drawing/2017/decorative" val="1"/>
              </a:ext>
            </a:extLst>
          </p:cNvPr>
          <p:cNvSpPr/>
          <p:nvPr/>
        </p:nvSpPr>
        <p:spPr>
          <a:xfrm>
            <a:off x="4123944" y="2240280"/>
            <a:ext cx="137160" cy="137160"/>
          </a:xfrm>
          <a:prstGeom prst="ellipse">
            <a:avLst/>
          </a:prstGeom>
          <a:solidFill>
            <a:srgbClr val="E8A93B"/>
          </a:solidFill>
          <a:ln/>
        </p:spPr>
        <p:txBody>
          <a:bodyPr/>
          <a:lstStyle/>
          <a:p>
            <a:endParaRPr lang="en-US"/>
          </a:p>
        </p:txBody>
      </p:sp>
      <p:sp>
        <p:nvSpPr>
          <p:cNvPr id="33" name="Text 29"/>
          <p:cNvSpPr/>
          <p:nvPr/>
        </p:nvSpPr>
        <p:spPr>
          <a:xfrm>
            <a:off x="4069080" y="2459736"/>
            <a:ext cx="292608" cy="219456"/>
          </a:xfrm>
          <a:prstGeom prst="rect">
            <a:avLst/>
          </a:prstGeom>
          <a:noFill/>
          <a:ln/>
        </p:spPr>
        <p:txBody>
          <a:bodyPr wrap="square" lIns="0" tIns="0" rIns="0" bIns="0" rtlCol="0" anchor="ctr"/>
          <a:lstStyle/>
          <a:p>
            <a:pPr marL="0" indent="0" algn="ctr">
              <a:buNone/>
            </a:pPr>
            <a:r>
              <a:rPr lang="en-US" sz="900" dirty="0">
                <a:solidFill>
                  <a:srgbClr val="E8A93B"/>
                </a:solidFill>
                <a:latin typeface="Segoe UI" pitchFamily="34" charset="0"/>
                <a:ea typeface="Segoe UI" pitchFamily="34" charset="-122"/>
                <a:cs typeface="Segoe UI" pitchFamily="34" charset="-120"/>
              </a:rPr>
              <a:t>▬</a:t>
            </a:r>
            <a:endParaRPr lang="en-US" sz="900" dirty="0"/>
          </a:p>
        </p:txBody>
      </p:sp>
      <p:sp>
        <p:nvSpPr>
          <p:cNvPr id="34" name="Text 30"/>
          <p:cNvSpPr/>
          <p:nvPr/>
        </p:nvSpPr>
        <p:spPr>
          <a:xfrm>
            <a:off x="2734056" y="2862072"/>
            <a:ext cx="1627632" cy="219456"/>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Incidents this quarter</a:t>
            </a:r>
            <a:endParaRPr lang="en-US" sz="900" dirty="0"/>
          </a:p>
        </p:txBody>
      </p:sp>
      <p:sp>
        <p:nvSpPr>
          <p:cNvPr id="35" name="Text 31"/>
          <p:cNvSpPr/>
          <p:nvPr/>
        </p:nvSpPr>
        <p:spPr>
          <a:xfrm>
            <a:off x="2734056" y="3044952"/>
            <a:ext cx="1316736" cy="310896"/>
          </a:xfrm>
          <a:prstGeom prst="rect">
            <a:avLst/>
          </a:prstGeom>
          <a:noFill/>
          <a:ln/>
        </p:spPr>
        <p:txBody>
          <a:bodyPr wrap="square" lIns="0" tIns="0" rIns="0" bIns="0" rtlCol="0" anchor="ctr"/>
          <a:lstStyle/>
          <a:p>
            <a:pPr marL="0" indent="0">
              <a:buNone/>
            </a:pPr>
            <a:r>
              <a:rPr lang="en-US" sz="1800" b="1" dirty="0">
                <a:solidFill>
                  <a:srgbClr val="0B1F3A"/>
                </a:solidFill>
                <a:latin typeface="Segoe UI Semibold" pitchFamily="34" charset="0"/>
                <a:ea typeface="Segoe UI Semibold" pitchFamily="34" charset="-122"/>
                <a:cs typeface="Segoe UI Semibold" pitchFamily="34" charset="-120"/>
              </a:rPr>
              <a:t>2</a:t>
            </a:r>
            <a:endParaRPr lang="en-US" sz="1800" dirty="0"/>
          </a:p>
        </p:txBody>
      </p:sp>
      <p:sp>
        <p:nvSpPr>
          <p:cNvPr id="36" name="status D24B4B">
            <a:extLst>
              <a:ext uri="{C183D7F6-B498-43B3-948B-1728B52AA6E4}">
                <adec:decorative xmlns:adec="http://schemas.microsoft.com/office/drawing/2017/decorative" val="1"/>
              </a:ext>
            </a:extLst>
          </p:cNvPr>
          <p:cNvSpPr/>
          <p:nvPr/>
        </p:nvSpPr>
        <p:spPr>
          <a:xfrm>
            <a:off x="4123944" y="2898648"/>
            <a:ext cx="137160" cy="137160"/>
          </a:xfrm>
          <a:prstGeom prst="ellipse">
            <a:avLst/>
          </a:prstGeom>
          <a:solidFill>
            <a:srgbClr val="D24B4B"/>
          </a:solidFill>
          <a:ln/>
        </p:spPr>
        <p:txBody>
          <a:bodyPr/>
          <a:lstStyle/>
          <a:p>
            <a:endParaRPr lang="en-US"/>
          </a:p>
        </p:txBody>
      </p:sp>
      <p:sp>
        <p:nvSpPr>
          <p:cNvPr id="37" name="Text 33"/>
          <p:cNvSpPr/>
          <p:nvPr/>
        </p:nvSpPr>
        <p:spPr>
          <a:xfrm>
            <a:off x="4069080" y="3118104"/>
            <a:ext cx="292608" cy="219456"/>
          </a:xfrm>
          <a:prstGeom prst="rect">
            <a:avLst/>
          </a:prstGeom>
          <a:noFill/>
          <a:ln/>
        </p:spPr>
        <p:txBody>
          <a:bodyPr wrap="square" lIns="0" tIns="0" rIns="0" bIns="0" rtlCol="0" anchor="ctr"/>
          <a:lstStyle/>
          <a:p>
            <a:pPr marL="0" indent="0" algn="ctr">
              <a:buNone/>
            </a:pPr>
            <a:r>
              <a:rPr lang="en-US" sz="900" dirty="0">
                <a:solidFill>
                  <a:srgbClr val="2E9E5B"/>
                </a:solidFill>
                <a:latin typeface="Segoe UI" pitchFamily="34" charset="0"/>
                <a:ea typeface="Segoe UI" pitchFamily="34" charset="-122"/>
                <a:cs typeface="Segoe UI" pitchFamily="34" charset="-120"/>
              </a:rPr>
              <a:t>▲</a:t>
            </a:r>
            <a:endParaRPr lang="en-US" sz="900" dirty="0"/>
          </a:p>
        </p:txBody>
      </p:sp>
      <p:sp>
        <p:nvSpPr>
          <p:cNvPr id="38" name="Text 34"/>
          <p:cNvSpPr/>
          <p:nvPr/>
        </p:nvSpPr>
        <p:spPr>
          <a:xfrm>
            <a:off x="2734056" y="3520440"/>
            <a:ext cx="1627632" cy="219456"/>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Open risk issues</a:t>
            </a:r>
            <a:endParaRPr lang="en-US" sz="900" dirty="0"/>
          </a:p>
        </p:txBody>
      </p:sp>
      <p:sp>
        <p:nvSpPr>
          <p:cNvPr id="39" name="Text 35"/>
          <p:cNvSpPr/>
          <p:nvPr/>
        </p:nvSpPr>
        <p:spPr>
          <a:xfrm>
            <a:off x="2734056" y="3703320"/>
            <a:ext cx="1316736" cy="310896"/>
          </a:xfrm>
          <a:prstGeom prst="rect">
            <a:avLst/>
          </a:prstGeom>
          <a:noFill/>
          <a:ln/>
        </p:spPr>
        <p:txBody>
          <a:bodyPr wrap="square" lIns="0" tIns="0" rIns="0" bIns="0" rtlCol="0" anchor="ctr"/>
          <a:lstStyle/>
          <a:p>
            <a:pPr marL="0" indent="0">
              <a:buNone/>
            </a:pPr>
            <a:r>
              <a:rPr lang="en-US" sz="1800" b="1" dirty="0">
                <a:solidFill>
                  <a:srgbClr val="0B1F3A"/>
                </a:solidFill>
                <a:latin typeface="Segoe UI Semibold" pitchFamily="34" charset="0"/>
                <a:ea typeface="Segoe UI Semibold" pitchFamily="34" charset="-122"/>
                <a:cs typeface="Segoe UI Semibold" pitchFamily="34" charset="-120"/>
              </a:rPr>
              <a:t>9</a:t>
            </a:r>
            <a:endParaRPr lang="en-US" sz="1800" dirty="0"/>
          </a:p>
        </p:txBody>
      </p:sp>
      <p:sp>
        <p:nvSpPr>
          <p:cNvPr id="40" name="status E8A93B">
            <a:extLst>
              <a:ext uri="{C183D7F6-B498-43B3-948B-1728B52AA6E4}">
                <adec:decorative xmlns:adec="http://schemas.microsoft.com/office/drawing/2017/decorative" val="1"/>
              </a:ext>
            </a:extLst>
          </p:cNvPr>
          <p:cNvSpPr/>
          <p:nvPr/>
        </p:nvSpPr>
        <p:spPr>
          <a:xfrm>
            <a:off x="4123944" y="3557016"/>
            <a:ext cx="137160" cy="137160"/>
          </a:xfrm>
          <a:prstGeom prst="ellipse">
            <a:avLst/>
          </a:prstGeom>
          <a:solidFill>
            <a:srgbClr val="E8A93B"/>
          </a:solidFill>
          <a:ln/>
        </p:spPr>
        <p:txBody>
          <a:bodyPr/>
          <a:lstStyle/>
          <a:p>
            <a:endParaRPr lang="en-US"/>
          </a:p>
        </p:txBody>
      </p:sp>
      <p:sp>
        <p:nvSpPr>
          <p:cNvPr id="41" name="Text 37"/>
          <p:cNvSpPr/>
          <p:nvPr/>
        </p:nvSpPr>
        <p:spPr>
          <a:xfrm>
            <a:off x="4069080" y="3776472"/>
            <a:ext cx="292608" cy="219456"/>
          </a:xfrm>
          <a:prstGeom prst="rect">
            <a:avLst/>
          </a:prstGeom>
          <a:noFill/>
          <a:ln/>
        </p:spPr>
        <p:txBody>
          <a:bodyPr wrap="square" lIns="0" tIns="0" rIns="0" bIns="0" rtlCol="0" anchor="ctr"/>
          <a:lstStyle/>
          <a:p>
            <a:pPr marL="0" indent="0" algn="ctr">
              <a:buNone/>
            </a:pPr>
            <a:r>
              <a:rPr lang="en-US" sz="900" dirty="0">
                <a:solidFill>
                  <a:srgbClr val="D24B4B"/>
                </a:solidFill>
                <a:latin typeface="Segoe UI" pitchFamily="34" charset="0"/>
                <a:ea typeface="Segoe UI" pitchFamily="34" charset="-122"/>
                <a:cs typeface="Segoe UI" pitchFamily="34" charset="-120"/>
              </a:rPr>
              <a:t>▼</a:t>
            </a:r>
            <a:endParaRPr lang="en-US" sz="900" dirty="0"/>
          </a:p>
        </p:txBody>
      </p:sp>
      <p:sp>
        <p:nvSpPr>
          <p:cNvPr id="42" name="kpi card">
            <a:extLst>
              <a:ext uri="{C183D7F6-B498-43B3-948B-1728B52AA6E4}">
                <adec:decorative xmlns:adec="http://schemas.microsoft.com/office/drawing/2017/decorative" val="1"/>
              </a:ext>
            </a:extLst>
          </p:cNvPr>
          <p:cNvSpPr/>
          <p:nvPr/>
        </p:nvSpPr>
        <p:spPr>
          <a:xfrm>
            <a:off x="4636008" y="1417320"/>
            <a:ext cx="1956816" cy="2788920"/>
          </a:xfrm>
          <a:prstGeom prst="roundRect">
            <a:avLst>
              <a:gd name="adj" fmla="val 3738"/>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43" name="kpi header">
            <a:extLst>
              <a:ext uri="{C183D7F6-B498-43B3-948B-1728B52AA6E4}">
                <adec:decorative xmlns:adec="http://schemas.microsoft.com/office/drawing/2017/decorative" val="1"/>
              </a:ext>
            </a:extLst>
          </p:cNvPr>
          <p:cNvSpPr/>
          <p:nvPr/>
        </p:nvSpPr>
        <p:spPr>
          <a:xfrm>
            <a:off x="4636008" y="1417320"/>
            <a:ext cx="1956816" cy="566928"/>
          </a:xfrm>
          <a:prstGeom prst="rect">
            <a:avLst/>
          </a:prstGeom>
          <a:solidFill>
            <a:srgbClr val="00A6A6"/>
          </a:solidFill>
          <a:ln/>
        </p:spPr>
        <p:txBody>
          <a:bodyPr/>
          <a:lstStyle/>
          <a:p>
            <a:endParaRPr lang="en-US"/>
          </a:p>
        </p:txBody>
      </p:sp>
      <p:sp>
        <p:nvSpPr>
          <p:cNvPr id="44" name="kpi header round">
            <a:extLst>
              <a:ext uri="{C183D7F6-B498-43B3-948B-1728B52AA6E4}">
                <adec:decorative xmlns:adec="http://schemas.microsoft.com/office/drawing/2017/decorative" val="1"/>
              </a:ext>
            </a:extLst>
          </p:cNvPr>
          <p:cNvSpPr/>
          <p:nvPr/>
        </p:nvSpPr>
        <p:spPr>
          <a:xfrm>
            <a:off x="4636008" y="1417320"/>
            <a:ext cx="1956816" cy="658368"/>
          </a:xfrm>
          <a:prstGeom prst="roundRect">
            <a:avLst>
              <a:gd name="adj" fmla="val 11111"/>
            </a:avLst>
          </a:prstGeom>
          <a:solidFill>
            <a:srgbClr val="00A6A6"/>
          </a:solidFill>
          <a:ln/>
        </p:spPr>
        <p:txBody>
          <a:bodyPr/>
          <a:lstStyle/>
          <a:p>
            <a:endParaRPr lang="en-US"/>
          </a:p>
        </p:txBody>
      </p:sp>
      <p:sp>
        <p:nvSpPr>
          <p:cNvPr id="45" name="kpi header fill">
            <a:extLst>
              <a:ext uri="{C183D7F6-B498-43B3-948B-1728B52AA6E4}">
                <adec:decorative xmlns:adec="http://schemas.microsoft.com/office/drawing/2017/decorative" val="1"/>
              </a:ext>
            </a:extLst>
          </p:cNvPr>
          <p:cNvSpPr/>
          <p:nvPr/>
        </p:nvSpPr>
        <p:spPr>
          <a:xfrm>
            <a:off x="4636008" y="1874520"/>
            <a:ext cx="1956816" cy="201168"/>
          </a:xfrm>
          <a:prstGeom prst="rect">
            <a:avLst/>
          </a:prstGeom>
          <a:solidFill>
            <a:srgbClr val="00A6A6"/>
          </a:solidFill>
          <a:ln/>
        </p:spPr>
        <p:txBody>
          <a:bodyPr/>
          <a:lstStyle/>
          <a:p>
            <a:endParaRPr lang="en-US"/>
          </a:p>
        </p:txBody>
      </p:sp>
      <p:sp>
        <p:nvSpPr>
          <p:cNvPr id="46" name="icon chip">
            <a:extLst>
              <a:ext uri="{C183D7F6-B498-43B3-948B-1728B52AA6E4}">
                <adec:decorative xmlns:adec="http://schemas.microsoft.com/office/drawing/2017/decorative" val="1"/>
              </a:ext>
            </a:extLst>
          </p:cNvPr>
          <p:cNvSpPr/>
          <p:nvPr/>
        </p:nvSpPr>
        <p:spPr>
          <a:xfrm>
            <a:off x="4818888" y="1545336"/>
            <a:ext cx="402336" cy="402336"/>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47" name="Image 2" descr="/agent/turn1/workspace/icons_proc/image-ea3776d71390c39d1c77cad1398d4593.png"/>
          <p:cNvPicPr>
            <a:picLocks noChangeAspect="1"/>
          </p:cNvPicPr>
          <p:nvPr/>
        </p:nvPicPr>
        <p:blipFill>
          <a:blip r:embed="rId5"/>
          <a:stretch>
            <a:fillRect/>
          </a:stretch>
        </p:blipFill>
        <p:spPr>
          <a:xfrm>
            <a:off x="4903379" y="1629827"/>
            <a:ext cx="233355" cy="233355"/>
          </a:xfrm>
          <a:prstGeom prst="rect">
            <a:avLst/>
          </a:prstGeom>
        </p:spPr>
      </p:pic>
      <p:sp>
        <p:nvSpPr>
          <p:cNvPr id="48" name="Text 43"/>
          <p:cNvSpPr/>
          <p:nvPr/>
        </p:nvSpPr>
        <p:spPr>
          <a:xfrm>
            <a:off x="5257800" y="1508760"/>
            <a:ext cx="1271016" cy="475488"/>
          </a:xfrm>
          <a:prstGeom prst="rect">
            <a:avLst/>
          </a:prstGeom>
          <a:noFill/>
          <a:ln/>
        </p:spPr>
        <p:txBody>
          <a:bodyPr wrap="square" lIns="0" tIns="0" rIns="0" bIns="0" rtlCol="0" anchor="ctr"/>
          <a:lstStyle/>
          <a:p>
            <a:pPr marL="0" indent="0">
              <a:buNone/>
            </a:pPr>
            <a:r>
              <a:rPr lang="en-US" sz="1250" b="1" dirty="0">
                <a:solidFill>
                  <a:srgbClr val="FFFFFF"/>
                </a:solidFill>
                <a:latin typeface="Segoe UI Semibold" pitchFamily="34" charset="0"/>
                <a:ea typeface="Segoe UI Semibold" pitchFamily="34" charset="-122"/>
                <a:cs typeface="Segoe UI Semibold" pitchFamily="34" charset="-120"/>
              </a:rPr>
              <a:t>Compliance</a:t>
            </a:r>
            <a:endParaRPr lang="en-US" sz="1250" dirty="0"/>
          </a:p>
        </p:txBody>
      </p:sp>
      <p:sp>
        <p:nvSpPr>
          <p:cNvPr id="49" name="Text 44"/>
          <p:cNvSpPr/>
          <p:nvPr/>
        </p:nvSpPr>
        <p:spPr>
          <a:xfrm>
            <a:off x="4800600" y="2203704"/>
            <a:ext cx="1627632" cy="219456"/>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Policy adherence</a:t>
            </a:r>
            <a:endParaRPr lang="en-US" sz="900" dirty="0"/>
          </a:p>
        </p:txBody>
      </p:sp>
      <p:sp>
        <p:nvSpPr>
          <p:cNvPr id="50" name="Text 45"/>
          <p:cNvSpPr/>
          <p:nvPr/>
        </p:nvSpPr>
        <p:spPr>
          <a:xfrm>
            <a:off x="4800600" y="2386584"/>
            <a:ext cx="1316736" cy="310896"/>
          </a:xfrm>
          <a:prstGeom prst="rect">
            <a:avLst/>
          </a:prstGeom>
          <a:noFill/>
          <a:ln/>
        </p:spPr>
        <p:txBody>
          <a:bodyPr wrap="square" lIns="0" tIns="0" rIns="0" bIns="0" rtlCol="0" anchor="ctr"/>
          <a:lstStyle/>
          <a:p>
            <a:pPr marL="0" indent="0">
              <a:buNone/>
            </a:pPr>
            <a:r>
              <a:rPr lang="en-US" sz="1800" b="1" dirty="0">
                <a:solidFill>
                  <a:srgbClr val="0B1F3A"/>
                </a:solidFill>
                <a:latin typeface="Segoe UI Semibold" pitchFamily="34" charset="0"/>
                <a:ea typeface="Segoe UI Semibold" pitchFamily="34" charset="-122"/>
                <a:cs typeface="Segoe UI Semibold" pitchFamily="34" charset="-120"/>
              </a:rPr>
              <a:t>92%</a:t>
            </a:r>
            <a:endParaRPr lang="en-US" sz="1800" dirty="0"/>
          </a:p>
        </p:txBody>
      </p:sp>
      <p:sp>
        <p:nvSpPr>
          <p:cNvPr id="51" name="status 2E9E5B">
            <a:extLst>
              <a:ext uri="{C183D7F6-B498-43B3-948B-1728B52AA6E4}">
                <adec:decorative xmlns:adec="http://schemas.microsoft.com/office/drawing/2017/decorative" val="1"/>
              </a:ext>
            </a:extLst>
          </p:cNvPr>
          <p:cNvSpPr/>
          <p:nvPr/>
        </p:nvSpPr>
        <p:spPr>
          <a:xfrm>
            <a:off x="6190488" y="2240280"/>
            <a:ext cx="137160" cy="137160"/>
          </a:xfrm>
          <a:prstGeom prst="ellipse">
            <a:avLst/>
          </a:prstGeom>
          <a:solidFill>
            <a:srgbClr val="2E9E5B"/>
          </a:solidFill>
          <a:ln/>
        </p:spPr>
        <p:txBody>
          <a:bodyPr/>
          <a:lstStyle/>
          <a:p>
            <a:endParaRPr lang="en-US"/>
          </a:p>
        </p:txBody>
      </p:sp>
      <p:sp>
        <p:nvSpPr>
          <p:cNvPr id="52" name="Text 47"/>
          <p:cNvSpPr/>
          <p:nvPr/>
        </p:nvSpPr>
        <p:spPr>
          <a:xfrm>
            <a:off x="6135624" y="2459736"/>
            <a:ext cx="292608" cy="219456"/>
          </a:xfrm>
          <a:prstGeom prst="rect">
            <a:avLst/>
          </a:prstGeom>
          <a:noFill/>
          <a:ln/>
        </p:spPr>
        <p:txBody>
          <a:bodyPr wrap="square" lIns="0" tIns="0" rIns="0" bIns="0" rtlCol="0" anchor="ctr"/>
          <a:lstStyle/>
          <a:p>
            <a:pPr marL="0" indent="0" algn="ctr">
              <a:buNone/>
            </a:pPr>
            <a:r>
              <a:rPr lang="en-US" sz="900" dirty="0">
                <a:solidFill>
                  <a:srgbClr val="2E9E5B"/>
                </a:solidFill>
                <a:latin typeface="Segoe UI" pitchFamily="34" charset="0"/>
                <a:ea typeface="Segoe UI" pitchFamily="34" charset="-122"/>
                <a:cs typeface="Segoe UI" pitchFamily="34" charset="-120"/>
              </a:rPr>
              <a:t>▲</a:t>
            </a:r>
            <a:endParaRPr lang="en-US" sz="900" dirty="0"/>
          </a:p>
        </p:txBody>
      </p:sp>
      <p:sp>
        <p:nvSpPr>
          <p:cNvPr id="53" name="Text 48"/>
          <p:cNvSpPr/>
          <p:nvPr/>
        </p:nvSpPr>
        <p:spPr>
          <a:xfrm>
            <a:off x="4800600" y="2862072"/>
            <a:ext cx="1627632" cy="219456"/>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Vendor reviews done</a:t>
            </a:r>
            <a:endParaRPr lang="en-US" sz="900" dirty="0"/>
          </a:p>
        </p:txBody>
      </p:sp>
      <p:sp>
        <p:nvSpPr>
          <p:cNvPr id="54" name="Text 49"/>
          <p:cNvSpPr/>
          <p:nvPr/>
        </p:nvSpPr>
        <p:spPr>
          <a:xfrm>
            <a:off x="4800600" y="3044952"/>
            <a:ext cx="1316736" cy="310896"/>
          </a:xfrm>
          <a:prstGeom prst="rect">
            <a:avLst/>
          </a:prstGeom>
          <a:noFill/>
          <a:ln/>
        </p:spPr>
        <p:txBody>
          <a:bodyPr wrap="square" lIns="0" tIns="0" rIns="0" bIns="0" rtlCol="0" anchor="ctr"/>
          <a:lstStyle/>
          <a:p>
            <a:pPr marL="0" indent="0">
              <a:buNone/>
            </a:pPr>
            <a:r>
              <a:rPr lang="en-US" sz="1800" b="1" dirty="0">
                <a:solidFill>
                  <a:srgbClr val="0B1F3A"/>
                </a:solidFill>
                <a:latin typeface="Segoe UI Semibold" pitchFamily="34" charset="0"/>
                <a:ea typeface="Segoe UI Semibold" pitchFamily="34" charset="-122"/>
                <a:cs typeface="Segoe UI Semibold" pitchFamily="34" charset="-120"/>
              </a:rPr>
              <a:t>18/22</a:t>
            </a:r>
            <a:endParaRPr lang="en-US" sz="1800" dirty="0"/>
          </a:p>
        </p:txBody>
      </p:sp>
      <p:sp>
        <p:nvSpPr>
          <p:cNvPr id="55" name="status E8A93B">
            <a:extLst>
              <a:ext uri="{C183D7F6-B498-43B3-948B-1728B52AA6E4}">
                <adec:decorative xmlns:adec="http://schemas.microsoft.com/office/drawing/2017/decorative" val="1"/>
              </a:ext>
            </a:extLst>
          </p:cNvPr>
          <p:cNvSpPr/>
          <p:nvPr/>
        </p:nvSpPr>
        <p:spPr>
          <a:xfrm>
            <a:off x="6190488" y="2898648"/>
            <a:ext cx="137160" cy="137160"/>
          </a:xfrm>
          <a:prstGeom prst="ellipse">
            <a:avLst/>
          </a:prstGeom>
          <a:solidFill>
            <a:srgbClr val="E8A93B"/>
          </a:solidFill>
          <a:ln/>
        </p:spPr>
        <p:txBody>
          <a:bodyPr/>
          <a:lstStyle/>
          <a:p>
            <a:endParaRPr lang="en-US"/>
          </a:p>
        </p:txBody>
      </p:sp>
      <p:sp>
        <p:nvSpPr>
          <p:cNvPr id="56" name="Text 51"/>
          <p:cNvSpPr/>
          <p:nvPr/>
        </p:nvSpPr>
        <p:spPr>
          <a:xfrm>
            <a:off x="6135624" y="3118104"/>
            <a:ext cx="292608" cy="219456"/>
          </a:xfrm>
          <a:prstGeom prst="rect">
            <a:avLst/>
          </a:prstGeom>
          <a:noFill/>
          <a:ln/>
        </p:spPr>
        <p:txBody>
          <a:bodyPr wrap="square" lIns="0" tIns="0" rIns="0" bIns="0" rtlCol="0" anchor="ctr"/>
          <a:lstStyle/>
          <a:p>
            <a:pPr marL="0" indent="0" algn="ctr">
              <a:buNone/>
            </a:pPr>
            <a:r>
              <a:rPr lang="en-US" sz="900" dirty="0">
                <a:solidFill>
                  <a:srgbClr val="2E9E5B"/>
                </a:solidFill>
                <a:latin typeface="Segoe UI" pitchFamily="34" charset="0"/>
                <a:ea typeface="Segoe UI" pitchFamily="34" charset="-122"/>
                <a:cs typeface="Segoe UI" pitchFamily="34" charset="-120"/>
              </a:rPr>
              <a:t>▲</a:t>
            </a:r>
            <a:endParaRPr lang="en-US" sz="900" dirty="0"/>
          </a:p>
        </p:txBody>
      </p:sp>
      <p:sp>
        <p:nvSpPr>
          <p:cNvPr id="57" name="Text 52"/>
          <p:cNvSpPr/>
          <p:nvPr/>
        </p:nvSpPr>
        <p:spPr>
          <a:xfrm>
            <a:off x="4800600" y="3520440"/>
            <a:ext cx="1627632" cy="219456"/>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Risk assessments</a:t>
            </a:r>
            <a:endParaRPr lang="en-US" sz="900" dirty="0"/>
          </a:p>
        </p:txBody>
      </p:sp>
      <p:sp>
        <p:nvSpPr>
          <p:cNvPr id="58" name="Text 53"/>
          <p:cNvSpPr/>
          <p:nvPr/>
        </p:nvSpPr>
        <p:spPr>
          <a:xfrm>
            <a:off x="4800600" y="3703320"/>
            <a:ext cx="1316736" cy="310896"/>
          </a:xfrm>
          <a:prstGeom prst="rect">
            <a:avLst/>
          </a:prstGeom>
          <a:noFill/>
          <a:ln/>
        </p:spPr>
        <p:txBody>
          <a:bodyPr wrap="square" lIns="0" tIns="0" rIns="0" bIns="0" rtlCol="0" anchor="ctr"/>
          <a:lstStyle/>
          <a:p>
            <a:pPr marL="0" indent="0">
              <a:buNone/>
            </a:pPr>
            <a:r>
              <a:rPr lang="en-US" sz="1800" b="1" dirty="0">
                <a:solidFill>
                  <a:srgbClr val="0B1F3A"/>
                </a:solidFill>
                <a:latin typeface="Segoe UI Semibold" pitchFamily="34" charset="0"/>
                <a:ea typeface="Segoe UI Semibold" pitchFamily="34" charset="-122"/>
                <a:cs typeface="Segoe UI Semibold" pitchFamily="34" charset="-120"/>
              </a:rPr>
              <a:t>31</a:t>
            </a:r>
            <a:endParaRPr lang="en-US" sz="1800" dirty="0"/>
          </a:p>
        </p:txBody>
      </p:sp>
      <p:sp>
        <p:nvSpPr>
          <p:cNvPr id="59" name="status 2E9E5B">
            <a:extLst>
              <a:ext uri="{C183D7F6-B498-43B3-948B-1728B52AA6E4}">
                <adec:decorative xmlns:adec="http://schemas.microsoft.com/office/drawing/2017/decorative" val="1"/>
              </a:ext>
            </a:extLst>
          </p:cNvPr>
          <p:cNvSpPr/>
          <p:nvPr/>
        </p:nvSpPr>
        <p:spPr>
          <a:xfrm>
            <a:off x="6190488" y="3557016"/>
            <a:ext cx="137160" cy="137160"/>
          </a:xfrm>
          <a:prstGeom prst="ellipse">
            <a:avLst/>
          </a:prstGeom>
          <a:solidFill>
            <a:srgbClr val="2E9E5B"/>
          </a:solidFill>
          <a:ln/>
        </p:spPr>
        <p:txBody>
          <a:bodyPr/>
          <a:lstStyle/>
          <a:p>
            <a:endParaRPr lang="en-US"/>
          </a:p>
        </p:txBody>
      </p:sp>
      <p:sp>
        <p:nvSpPr>
          <p:cNvPr id="60" name="Text 55"/>
          <p:cNvSpPr/>
          <p:nvPr/>
        </p:nvSpPr>
        <p:spPr>
          <a:xfrm>
            <a:off x="6135624" y="3776472"/>
            <a:ext cx="292608" cy="219456"/>
          </a:xfrm>
          <a:prstGeom prst="rect">
            <a:avLst/>
          </a:prstGeom>
          <a:noFill/>
          <a:ln/>
        </p:spPr>
        <p:txBody>
          <a:bodyPr wrap="square" lIns="0" tIns="0" rIns="0" bIns="0" rtlCol="0" anchor="ctr"/>
          <a:lstStyle/>
          <a:p>
            <a:pPr marL="0" indent="0" algn="ctr">
              <a:buNone/>
            </a:pPr>
            <a:r>
              <a:rPr lang="en-US" sz="900" dirty="0">
                <a:solidFill>
                  <a:srgbClr val="2E9E5B"/>
                </a:solidFill>
                <a:latin typeface="Segoe UI" pitchFamily="34" charset="0"/>
                <a:ea typeface="Segoe UI" pitchFamily="34" charset="-122"/>
                <a:cs typeface="Segoe UI" pitchFamily="34" charset="-120"/>
              </a:rPr>
              <a:t>▲</a:t>
            </a:r>
            <a:endParaRPr lang="en-US" sz="900" dirty="0"/>
          </a:p>
        </p:txBody>
      </p:sp>
      <p:sp>
        <p:nvSpPr>
          <p:cNvPr id="61" name="kpi card">
            <a:extLst>
              <a:ext uri="{C183D7F6-B498-43B3-948B-1728B52AA6E4}">
                <adec:decorative xmlns:adec="http://schemas.microsoft.com/office/drawing/2017/decorative" val="1"/>
              </a:ext>
            </a:extLst>
          </p:cNvPr>
          <p:cNvSpPr/>
          <p:nvPr/>
        </p:nvSpPr>
        <p:spPr>
          <a:xfrm>
            <a:off x="6702552" y="1417320"/>
            <a:ext cx="1956816" cy="2788920"/>
          </a:xfrm>
          <a:prstGeom prst="roundRect">
            <a:avLst>
              <a:gd name="adj" fmla="val 3738"/>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sp>
        <p:nvSpPr>
          <p:cNvPr id="62" name="kpi header">
            <a:extLst>
              <a:ext uri="{C183D7F6-B498-43B3-948B-1728B52AA6E4}">
                <adec:decorative xmlns:adec="http://schemas.microsoft.com/office/drawing/2017/decorative" val="1"/>
              </a:ext>
            </a:extLst>
          </p:cNvPr>
          <p:cNvSpPr/>
          <p:nvPr/>
        </p:nvSpPr>
        <p:spPr>
          <a:xfrm>
            <a:off x="6702552" y="1417320"/>
            <a:ext cx="1956816" cy="566928"/>
          </a:xfrm>
          <a:prstGeom prst="rect">
            <a:avLst/>
          </a:prstGeom>
          <a:solidFill>
            <a:srgbClr val="0B1F3A"/>
          </a:solidFill>
          <a:ln/>
        </p:spPr>
        <p:txBody>
          <a:bodyPr/>
          <a:lstStyle/>
          <a:p>
            <a:endParaRPr lang="en-US"/>
          </a:p>
        </p:txBody>
      </p:sp>
      <p:sp>
        <p:nvSpPr>
          <p:cNvPr id="63" name="kpi header round">
            <a:extLst>
              <a:ext uri="{C183D7F6-B498-43B3-948B-1728B52AA6E4}">
                <adec:decorative xmlns:adec="http://schemas.microsoft.com/office/drawing/2017/decorative" val="1"/>
              </a:ext>
            </a:extLst>
          </p:cNvPr>
          <p:cNvSpPr/>
          <p:nvPr/>
        </p:nvSpPr>
        <p:spPr>
          <a:xfrm>
            <a:off x="6702552" y="1417320"/>
            <a:ext cx="1956816" cy="658368"/>
          </a:xfrm>
          <a:prstGeom prst="roundRect">
            <a:avLst>
              <a:gd name="adj" fmla="val 11111"/>
            </a:avLst>
          </a:prstGeom>
          <a:solidFill>
            <a:srgbClr val="0B1F3A"/>
          </a:solidFill>
          <a:ln/>
        </p:spPr>
        <p:txBody>
          <a:bodyPr/>
          <a:lstStyle/>
          <a:p>
            <a:endParaRPr lang="en-US"/>
          </a:p>
        </p:txBody>
      </p:sp>
      <p:sp>
        <p:nvSpPr>
          <p:cNvPr id="64" name="kpi header fill">
            <a:extLst>
              <a:ext uri="{C183D7F6-B498-43B3-948B-1728B52AA6E4}">
                <adec:decorative xmlns:adec="http://schemas.microsoft.com/office/drawing/2017/decorative" val="1"/>
              </a:ext>
            </a:extLst>
          </p:cNvPr>
          <p:cNvSpPr/>
          <p:nvPr/>
        </p:nvSpPr>
        <p:spPr>
          <a:xfrm>
            <a:off x="6702552" y="1874520"/>
            <a:ext cx="1956816" cy="201168"/>
          </a:xfrm>
          <a:prstGeom prst="rect">
            <a:avLst/>
          </a:prstGeom>
          <a:solidFill>
            <a:srgbClr val="0B1F3A"/>
          </a:solidFill>
          <a:ln/>
        </p:spPr>
        <p:txBody>
          <a:bodyPr/>
          <a:lstStyle/>
          <a:p>
            <a:endParaRPr lang="en-US"/>
          </a:p>
        </p:txBody>
      </p:sp>
      <p:sp>
        <p:nvSpPr>
          <p:cNvPr id="65" name="icon chip">
            <a:extLst>
              <a:ext uri="{C183D7F6-B498-43B3-948B-1728B52AA6E4}">
                <adec:decorative xmlns:adec="http://schemas.microsoft.com/office/drawing/2017/decorative" val="1"/>
              </a:ext>
            </a:extLst>
          </p:cNvPr>
          <p:cNvSpPr/>
          <p:nvPr/>
        </p:nvSpPr>
        <p:spPr>
          <a:xfrm>
            <a:off x="6885432" y="1545336"/>
            <a:ext cx="402336" cy="402336"/>
          </a:xfrm>
          <a:prstGeom prst="roundRect">
            <a:avLst>
              <a:gd name="adj" fmla="val 26000"/>
            </a:avLst>
          </a:prstGeom>
          <a:solidFill>
            <a:srgbClr val="FFFFFF"/>
          </a:solidFill>
          <a:ln w="12700">
            <a:solidFill>
              <a:srgbClr val="E2E7EE"/>
            </a:solidFill>
            <a:prstDash val="solid"/>
          </a:ln>
          <a:effectLst>
            <a:outerShdw blurRad="63500" dist="25400" dir="5400000" algn="bl" rotWithShape="0">
              <a:srgbClr val="0B1F3A">
                <a:alpha val="12000"/>
              </a:srgbClr>
            </a:outerShdw>
          </a:effectLst>
        </p:spPr>
        <p:txBody>
          <a:bodyPr/>
          <a:lstStyle/>
          <a:p>
            <a:endParaRPr lang="en-US"/>
          </a:p>
        </p:txBody>
      </p:sp>
      <p:pic>
        <p:nvPicPr>
          <p:cNvPr id="66" name="Image 3" descr="/agent/turn1/workspace/icons_proc/image-6a8f280ba06b747e7e3f2cb9cdedca75.png"/>
          <p:cNvPicPr>
            <a:picLocks noChangeAspect="1"/>
          </p:cNvPicPr>
          <p:nvPr/>
        </p:nvPicPr>
        <p:blipFill>
          <a:blip r:embed="rId6"/>
          <a:stretch>
            <a:fillRect/>
          </a:stretch>
        </p:blipFill>
        <p:spPr>
          <a:xfrm>
            <a:off x="6969923" y="1629827"/>
            <a:ext cx="233355" cy="233355"/>
          </a:xfrm>
          <a:prstGeom prst="rect">
            <a:avLst/>
          </a:prstGeom>
        </p:spPr>
      </p:pic>
      <p:sp>
        <p:nvSpPr>
          <p:cNvPr id="67" name="Text 61"/>
          <p:cNvSpPr/>
          <p:nvPr/>
        </p:nvSpPr>
        <p:spPr>
          <a:xfrm>
            <a:off x="7324344" y="1508760"/>
            <a:ext cx="1271016" cy="475488"/>
          </a:xfrm>
          <a:prstGeom prst="rect">
            <a:avLst/>
          </a:prstGeom>
          <a:noFill/>
          <a:ln/>
        </p:spPr>
        <p:txBody>
          <a:bodyPr wrap="square" lIns="0" tIns="0" rIns="0" bIns="0" rtlCol="0" anchor="ctr"/>
          <a:lstStyle/>
          <a:p>
            <a:pPr marL="0" indent="0">
              <a:buNone/>
            </a:pPr>
            <a:r>
              <a:rPr lang="en-US" sz="1250" b="1" dirty="0">
                <a:solidFill>
                  <a:srgbClr val="FFFFFF"/>
                </a:solidFill>
                <a:latin typeface="Segoe UI Semibold" pitchFamily="34" charset="0"/>
                <a:ea typeface="Segoe UI Semibold" pitchFamily="34" charset="-122"/>
                <a:cs typeface="Segoe UI Semibold" pitchFamily="34" charset="-120"/>
              </a:rPr>
              <a:t>Assurance</a:t>
            </a:r>
            <a:endParaRPr lang="en-US" sz="1250" dirty="0"/>
          </a:p>
        </p:txBody>
      </p:sp>
      <p:sp>
        <p:nvSpPr>
          <p:cNvPr id="68" name="Text 62"/>
          <p:cNvSpPr/>
          <p:nvPr/>
        </p:nvSpPr>
        <p:spPr>
          <a:xfrm>
            <a:off x="6867144" y="2203704"/>
            <a:ext cx="1627632" cy="219456"/>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Audits completed</a:t>
            </a:r>
            <a:endParaRPr lang="en-US" sz="900" dirty="0"/>
          </a:p>
        </p:txBody>
      </p:sp>
      <p:sp>
        <p:nvSpPr>
          <p:cNvPr id="69" name="Text 63"/>
          <p:cNvSpPr/>
          <p:nvPr/>
        </p:nvSpPr>
        <p:spPr>
          <a:xfrm>
            <a:off x="6867144" y="2386584"/>
            <a:ext cx="1316736" cy="310896"/>
          </a:xfrm>
          <a:prstGeom prst="rect">
            <a:avLst/>
          </a:prstGeom>
          <a:noFill/>
          <a:ln/>
        </p:spPr>
        <p:txBody>
          <a:bodyPr wrap="square" lIns="0" tIns="0" rIns="0" bIns="0" rtlCol="0" anchor="ctr"/>
          <a:lstStyle/>
          <a:p>
            <a:pPr marL="0" indent="0">
              <a:buNone/>
            </a:pPr>
            <a:r>
              <a:rPr lang="en-US" sz="1800" b="1" dirty="0">
                <a:solidFill>
                  <a:srgbClr val="0B1F3A"/>
                </a:solidFill>
                <a:latin typeface="Segoe UI Semibold" pitchFamily="34" charset="0"/>
                <a:ea typeface="Segoe UI Semibold" pitchFamily="34" charset="-122"/>
                <a:cs typeface="Segoe UI Semibold" pitchFamily="34" charset="-120"/>
              </a:rPr>
              <a:t>4</a:t>
            </a:r>
            <a:endParaRPr lang="en-US" sz="1800" dirty="0"/>
          </a:p>
        </p:txBody>
      </p:sp>
      <p:sp>
        <p:nvSpPr>
          <p:cNvPr id="70" name="status 2E9E5B">
            <a:extLst>
              <a:ext uri="{C183D7F6-B498-43B3-948B-1728B52AA6E4}">
                <adec:decorative xmlns:adec="http://schemas.microsoft.com/office/drawing/2017/decorative" val="1"/>
              </a:ext>
            </a:extLst>
          </p:cNvPr>
          <p:cNvSpPr/>
          <p:nvPr/>
        </p:nvSpPr>
        <p:spPr>
          <a:xfrm>
            <a:off x="8257032" y="2240280"/>
            <a:ext cx="137160" cy="137160"/>
          </a:xfrm>
          <a:prstGeom prst="ellipse">
            <a:avLst/>
          </a:prstGeom>
          <a:solidFill>
            <a:srgbClr val="2E9E5B"/>
          </a:solidFill>
          <a:ln/>
        </p:spPr>
        <p:txBody>
          <a:bodyPr/>
          <a:lstStyle/>
          <a:p>
            <a:endParaRPr lang="en-US"/>
          </a:p>
        </p:txBody>
      </p:sp>
      <p:sp>
        <p:nvSpPr>
          <p:cNvPr id="71" name="Text 65"/>
          <p:cNvSpPr/>
          <p:nvPr/>
        </p:nvSpPr>
        <p:spPr>
          <a:xfrm>
            <a:off x="8202168" y="2459736"/>
            <a:ext cx="292608" cy="219456"/>
          </a:xfrm>
          <a:prstGeom prst="rect">
            <a:avLst/>
          </a:prstGeom>
          <a:noFill/>
          <a:ln/>
        </p:spPr>
        <p:txBody>
          <a:bodyPr wrap="square" lIns="0" tIns="0" rIns="0" bIns="0" rtlCol="0" anchor="ctr"/>
          <a:lstStyle/>
          <a:p>
            <a:pPr marL="0" indent="0" algn="ctr">
              <a:buNone/>
            </a:pPr>
            <a:r>
              <a:rPr lang="en-US" sz="900" dirty="0">
                <a:solidFill>
                  <a:srgbClr val="2E9E5B"/>
                </a:solidFill>
                <a:latin typeface="Segoe UI" pitchFamily="34" charset="0"/>
                <a:ea typeface="Segoe UI" pitchFamily="34" charset="-122"/>
                <a:cs typeface="Segoe UI" pitchFamily="34" charset="-120"/>
              </a:rPr>
              <a:t>▲</a:t>
            </a:r>
            <a:endParaRPr lang="en-US" sz="900" dirty="0"/>
          </a:p>
        </p:txBody>
      </p:sp>
      <p:sp>
        <p:nvSpPr>
          <p:cNvPr id="72" name="Text 66"/>
          <p:cNvSpPr/>
          <p:nvPr/>
        </p:nvSpPr>
        <p:spPr>
          <a:xfrm>
            <a:off x="6867144" y="2862072"/>
            <a:ext cx="1627632" cy="219456"/>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Staff trained</a:t>
            </a:r>
            <a:endParaRPr lang="en-US" sz="900" dirty="0"/>
          </a:p>
        </p:txBody>
      </p:sp>
      <p:sp>
        <p:nvSpPr>
          <p:cNvPr id="73" name="Text 67"/>
          <p:cNvSpPr/>
          <p:nvPr/>
        </p:nvSpPr>
        <p:spPr>
          <a:xfrm>
            <a:off x="6867144" y="3044952"/>
            <a:ext cx="1316736" cy="310896"/>
          </a:xfrm>
          <a:prstGeom prst="rect">
            <a:avLst/>
          </a:prstGeom>
          <a:noFill/>
          <a:ln/>
        </p:spPr>
        <p:txBody>
          <a:bodyPr wrap="square" lIns="0" tIns="0" rIns="0" bIns="0" rtlCol="0" anchor="ctr"/>
          <a:lstStyle/>
          <a:p>
            <a:pPr marL="0" indent="0">
              <a:buNone/>
            </a:pPr>
            <a:r>
              <a:rPr lang="en-US" sz="1800" b="1" dirty="0">
                <a:solidFill>
                  <a:srgbClr val="0B1F3A"/>
                </a:solidFill>
                <a:latin typeface="Segoe UI Semibold" pitchFamily="34" charset="0"/>
                <a:ea typeface="Segoe UI Semibold" pitchFamily="34" charset="-122"/>
                <a:cs typeface="Segoe UI Semibold" pitchFamily="34" charset="-120"/>
              </a:rPr>
              <a:t>87%</a:t>
            </a:r>
            <a:endParaRPr lang="en-US" sz="1800" dirty="0"/>
          </a:p>
        </p:txBody>
      </p:sp>
      <p:sp>
        <p:nvSpPr>
          <p:cNvPr id="74" name="status 2E9E5B">
            <a:extLst>
              <a:ext uri="{C183D7F6-B498-43B3-948B-1728B52AA6E4}">
                <adec:decorative xmlns:adec="http://schemas.microsoft.com/office/drawing/2017/decorative" val="1"/>
              </a:ext>
            </a:extLst>
          </p:cNvPr>
          <p:cNvSpPr/>
          <p:nvPr/>
        </p:nvSpPr>
        <p:spPr>
          <a:xfrm>
            <a:off x="8257032" y="2898648"/>
            <a:ext cx="137160" cy="137160"/>
          </a:xfrm>
          <a:prstGeom prst="ellipse">
            <a:avLst/>
          </a:prstGeom>
          <a:solidFill>
            <a:srgbClr val="2E9E5B"/>
          </a:solidFill>
          <a:ln/>
        </p:spPr>
        <p:txBody>
          <a:bodyPr/>
          <a:lstStyle/>
          <a:p>
            <a:endParaRPr lang="en-US"/>
          </a:p>
        </p:txBody>
      </p:sp>
      <p:sp>
        <p:nvSpPr>
          <p:cNvPr id="75" name="Text 69"/>
          <p:cNvSpPr/>
          <p:nvPr/>
        </p:nvSpPr>
        <p:spPr>
          <a:xfrm>
            <a:off x="8202168" y="3118104"/>
            <a:ext cx="292608" cy="219456"/>
          </a:xfrm>
          <a:prstGeom prst="rect">
            <a:avLst/>
          </a:prstGeom>
          <a:noFill/>
          <a:ln/>
        </p:spPr>
        <p:txBody>
          <a:bodyPr wrap="square" lIns="0" tIns="0" rIns="0" bIns="0" rtlCol="0" anchor="ctr"/>
          <a:lstStyle/>
          <a:p>
            <a:pPr marL="0" indent="0" algn="ctr">
              <a:buNone/>
            </a:pPr>
            <a:r>
              <a:rPr lang="en-US" sz="900" dirty="0">
                <a:solidFill>
                  <a:srgbClr val="2E9E5B"/>
                </a:solidFill>
                <a:latin typeface="Segoe UI" pitchFamily="34" charset="0"/>
                <a:ea typeface="Segoe UI" pitchFamily="34" charset="-122"/>
                <a:cs typeface="Segoe UI" pitchFamily="34" charset="-120"/>
              </a:rPr>
              <a:t>▲</a:t>
            </a:r>
            <a:endParaRPr lang="en-US" sz="900" dirty="0"/>
          </a:p>
        </p:txBody>
      </p:sp>
      <p:sp>
        <p:nvSpPr>
          <p:cNvPr id="76" name="Text 70"/>
          <p:cNvSpPr/>
          <p:nvPr/>
        </p:nvSpPr>
        <p:spPr>
          <a:xfrm>
            <a:off x="6867144" y="3520440"/>
            <a:ext cx="1627632" cy="219456"/>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Models monitored</a:t>
            </a:r>
            <a:endParaRPr lang="en-US" sz="900" dirty="0"/>
          </a:p>
        </p:txBody>
      </p:sp>
      <p:sp>
        <p:nvSpPr>
          <p:cNvPr id="77" name="Text 71"/>
          <p:cNvSpPr/>
          <p:nvPr/>
        </p:nvSpPr>
        <p:spPr>
          <a:xfrm>
            <a:off x="6867144" y="3703320"/>
            <a:ext cx="1316736" cy="310896"/>
          </a:xfrm>
          <a:prstGeom prst="rect">
            <a:avLst/>
          </a:prstGeom>
          <a:noFill/>
          <a:ln/>
        </p:spPr>
        <p:txBody>
          <a:bodyPr wrap="square" lIns="0" tIns="0" rIns="0" bIns="0" rtlCol="0" anchor="ctr"/>
          <a:lstStyle/>
          <a:p>
            <a:pPr marL="0" indent="0">
              <a:buNone/>
            </a:pPr>
            <a:r>
              <a:rPr lang="en-US" sz="1800" b="1" dirty="0">
                <a:solidFill>
                  <a:srgbClr val="0B1F3A"/>
                </a:solidFill>
                <a:latin typeface="Segoe UI Semibold" pitchFamily="34" charset="0"/>
                <a:ea typeface="Segoe UI Semibold" pitchFamily="34" charset="-122"/>
                <a:cs typeface="Segoe UI Semibold" pitchFamily="34" charset="-120"/>
              </a:rPr>
              <a:t>95%</a:t>
            </a:r>
            <a:endParaRPr lang="en-US" sz="1800" dirty="0"/>
          </a:p>
        </p:txBody>
      </p:sp>
      <p:sp>
        <p:nvSpPr>
          <p:cNvPr id="78" name="status 2E9E5B">
            <a:extLst>
              <a:ext uri="{C183D7F6-B498-43B3-948B-1728B52AA6E4}">
                <adec:decorative xmlns:adec="http://schemas.microsoft.com/office/drawing/2017/decorative" val="1"/>
              </a:ext>
            </a:extLst>
          </p:cNvPr>
          <p:cNvSpPr/>
          <p:nvPr/>
        </p:nvSpPr>
        <p:spPr>
          <a:xfrm>
            <a:off x="8257032" y="3557016"/>
            <a:ext cx="137160" cy="137160"/>
          </a:xfrm>
          <a:prstGeom prst="ellipse">
            <a:avLst/>
          </a:prstGeom>
          <a:solidFill>
            <a:srgbClr val="2E9E5B"/>
          </a:solidFill>
          <a:ln/>
        </p:spPr>
        <p:txBody>
          <a:bodyPr/>
          <a:lstStyle/>
          <a:p>
            <a:endParaRPr lang="en-US"/>
          </a:p>
        </p:txBody>
      </p:sp>
      <p:sp>
        <p:nvSpPr>
          <p:cNvPr id="79" name="Text 73"/>
          <p:cNvSpPr/>
          <p:nvPr/>
        </p:nvSpPr>
        <p:spPr>
          <a:xfrm>
            <a:off x="8202168" y="3776472"/>
            <a:ext cx="292608" cy="219456"/>
          </a:xfrm>
          <a:prstGeom prst="rect">
            <a:avLst/>
          </a:prstGeom>
          <a:noFill/>
          <a:ln/>
        </p:spPr>
        <p:txBody>
          <a:bodyPr wrap="square" lIns="0" tIns="0" rIns="0" bIns="0" rtlCol="0" anchor="ctr"/>
          <a:lstStyle/>
          <a:p>
            <a:pPr marL="0" indent="0" algn="ctr">
              <a:buNone/>
            </a:pPr>
            <a:r>
              <a:rPr lang="en-US" sz="900" dirty="0">
                <a:solidFill>
                  <a:srgbClr val="E8A93B"/>
                </a:solidFill>
                <a:latin typeface="Segoe UI" pitchFamily="34" charset="0"/>
                <a:ea typeface="Segoe UI" pitchFamily="34" charset="-122"/>
                <a:cs typeface="Segoe UI" pitchFamily="34" charset="-120"/>
              </a:rPr>
              <a:t>▬</a:t>
            </a:r>
            <a:endParaRPr lang="en-US" sz="900" dirty="0"/>
          </a:p>
        </p:txBody>
      </p:sp>
      <p:sp>
        <p:nvSpPr>
          <p:cNvPr id="80" name="legend green">
            <a:extLst>
              <a:ext uri="{C183D7F6-B498-43B3-948B-1728B52AA6E4}">
                <adec:decorative xmlns:adec="http://schemas.microsoft.com/office/drawing/2017/decorative" val="1"/>
              </a:ext>
            </a:extLst>
          </p:cNvPr>
          <p:cNvSpPr/>
          <p:nvPr/>
        </p:nvSpPr>
        <p:spPr>
          <a:xfrm>
            <a:off x="502920" y="4443984"/>
            <a:ext cx="118872" cy="118872"/>
          </a:xfrm>
          <a:prstGeom prst="ellipse">
            <a:avLst/>
          </a:prstGeom>
          <a:solidFill>
            <a:srgbClr val="2E9E5B"/>
          </a:solidFill>
          <a:ln/>
        </p:spPr>
        <p:txBody>
          <a:bodyPr/>
          <a:lstStyle/>
          <a:p>
            <a:endParaRPr lang="en-US"/>
          </a:p>
        </p:txBody>
      </p:sp>
      <p:sp>
        <p:nvSpPr>
          <p:cNvPr id="81" name="Text 75"/>
          <p:cNvSpPr/>
          <p:nvPr/>
        </p:nvSpPr>
        <p:spPr>
          <a:xfrm>
            <a:off x="667512" y="4407408"/>
            <a:ext cx="1005840" cy="201168"/>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On track</a:t>
            </a:r>
            <a:endParaRPr lang="en-US" sz="900" dirty="0"/>
          </a:p>
        </p:txBody>
      </p:sp>
      <p:sp>
        <p:nvSpPr>
          <p:cNvPr id="82" name="legend amber">
            <a:extLst>
              <a:ext uri="{C183D7F6-B498-43B3-948B-1728B52AA6E4}">
                <adec:decorative xmlns:adec="http://schemas.microsoft.com/office/drawing/2017/decorative" val="1"/>
              </a:ext>
            </a:extLst>
          </p:cNvPr>
          <p:cNvSpPr/>
          <p:nvPr/>
        </p:nvSpPr>
        <p:spPr>
          <a:xfrm>
            <a:off x="1645920" y="4443984"/>
            <a:ext cx="118872" cy="118872"/>
          </a:xfrm>
          <a:prstGeom prst="ellipse">
            <a:avLst/>
          </a:prstGeom>
          <a:solidFill>
            <a:srgbClr val="E8A93B"/>
          </a:solidFill>
          <a:ln/>
        </p:spPr>
        <p:txBody>
          <a:bodyPr/>
          <a:lstStyle/>
          <a:p>
            <a:endParaRPr lang="en-US"/>
          </a:p>
        </p:txBody>
      </p:sp>
      <p:sp>
        <p:nvSpPr>
          <p:cNvPr id="83" name="Text 77"/>
          <p:cNvSpPr/>
          <p:nvPr/>
        </p:nvSpPr>
        <p:spPr>
          <a:xfrm>
            <a:off x="1810512" y="4407408"/>
            <a:ext cx="914400" cy="201168"/>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Watch</a:t>
            </a:r>
            <a:endParaRPr lang="en-US" sz="900" dirty="0"/>
          </a:p>
        </p:txBody>
      </p:sp>
      <p:sp>
        <p:nvSpPr>
          <p:cNvPr id="84" name="legend red">
            <a:extLst>
              <a:ext uri="{C183D7F6-B498-43B3-948B-1728B52AA6E4}">
                <adec:decorative xmlns:adec="http://schemas.microsoft.com/office/drawing/2017/decorative" val="1"/>
              </a:ext>
            </a:extLst>
          </p:cNvPr>
          <p:cNvSpPr/>
          <p:nvPr/>
        </p:nvSpPr>
        <p:spPr>
          <a:xfrm>
            <a:off x="2651760" y="4443984"/>
            <a:ext cx="118872" cy="118872"/>
          </a:xfrm>
          <a:prstGeom prst="ellipse">
            <a:avLst/>
          </a:prstGeom>
          <a:solidFill>
            <a:srgbClr val="D24B4B"/>
          </a:solidFill>
          <a:ln/>
        </p:spPr>
        <p:txBody>
          <a:bodyPr/>
          <a:lstStyle/>
          <a:p>
            <a:endParaRPr lang="en-US"/>
          </a:p>
        </p:txBody>
      </p:sp>
      <p:sp>
        <p:nvSpPr>
          <p:cNvPr id="85" name="Text 79"/>
          <p:cNvSpPr/>
          <p:nvPr/>
        </p:nvSpPr>
        <p:spPr>
          <a:xfrm>
            <a:off x="2816352" y="4407408"/>
            <a:ext cx="1463040" cy="201168"/>
          </a:xfrm>
          <a:prstGeom prst="rect">
            <a:avLst/>
          </a:prstGeom>
          <a:noFill/>
          <a:ln/>
        </p:spPr>
        <p:txBody>
          <a:bodyPr wrap="square" lIns="0" tIns="0" rIns="0" bIns="0" rtlCol="0" anchor="ctr"/>
          <a:lstStyle/>
          <a:p>
            <a:pPr marL="0" indent="0">
              <a:buNone/>
            </a:pPr>
            <a:r>
              <a:rPr lang="en-US" sz="900" dirty="0">
                <a:solidFill>
                  <a:srgbClr val="5A6472"/>
                </a:solidFill>
                <a:latin typeface="Segoe UI" pitchFamily="34" charset="0"/>
                <a:ea typeface="Segoe UI" pitchFamily="34" charset="-122"/>
                <a:cs typeface="Segoe UI" pitchFamily="34" charset="-120"/>
              </a:rPr>
              <a:t>Action needed</a:t>
            </a:r>
            <a:endParaRPr lang="en-US" sz="900" dirty="0"/>
          </a:p>
        </p:txBody>
      </p:sp>
      <p:sp>
        <p:nvSpPr>
          <p:cNvPr id="86" name="Text 80"/>
          <p:cNvSpPr/>
          <p:nvPr/>
        </p:nvSpPr>
        <p:spPr>
          <a:xfrm>
            <a:off x="5760720" y="4407408"/>
            <a:ext cx="2880360" cy="201168"/>
          </a:xfrm>
          <a:prstGeom prst="rect">
            <a:avLst/>
          </a:prstGeom>
          <a:noFill/>
          <a:ln/>
        </p:spPr>
        <p:txBody>
          <a:bodyPr wrap="square" lIns="0" tIns="0" rIns="0" bIns="0" rtlCol="0" anchor="ctr"/>
          <a:lstStyle/>
          <a:p>
            <a:pPr marL="0" indent="0" algn="r">
              <a:buNone/>
            </a:pPr>
            <a:r>
              <a:rPr lang="en-US" sz="900" dirty="0">
                <a:solidFill>
                  <a:srgbClr val="5A6472"/>
                </a:solidFill>
                <a:latin typeface="Segoe UI" pitchFamily="34" charset="0"/>
                <a:ea typeface="Segoe UI" pitchFamily="34" charset="-122"/>
                <a:cs typeface="Segoe UI" pitchFamily="34" charset="-120"/>
              </a:rPr>
              <a:t>▲ improving   ▼ declining   ▬ stable</a:t>
            </a:r>
            <a:endParaRPr lang="en-US" sz="900" dirty="0"/>
          </a:p>
        </p:txBody>
      </p:sp>
      <p:sp>
        <p:nvSpPr>
          <p:cNvPr id="87" name="Text 81"/>
          <p:cNvSpPr/>
          <p:nvPr/>
        </p:nvSpPr>
        <p:spPr>
          <a:xfrm>
            <a:off x="502920" y="4828032"/>
            <a:ext cx="4572000" cy="219456"/>
          </a:xfrm>
          <a:prstGeom prst="rect">
            <a:avLst/>
          </a:prstGeom>
          <a:noFill/>
          <a:ln/>
        </p:spPr>
        <p:txBody>
          <a:bodyPr wrap="square" lIns="0" tIns="0" rIns="0" bIns="0" rtlCol="0" anchor="ctr"/>
          <a:lstStyle/>
          <a:p>
            <a:pPr marL="0" indent="0" algn="l">
              <a:buNone/>
            </a:pPr>
            <a:r>
              <a:rPr lang="en-US" sz="850" dirty="0">
                <a:solidFill>
                  <a:srgbClr val="6B7380"/>
                </a:solidFill>
                <a:latin typeface="Segoe UI" pitchFamily="34" charset="0"/>
                <a:ea typeface="Segoe UI" pitchFamily="34" charset="-122"/>
                <a:cs typeface="Segoe UI" pitchFamily="34" charset="-120"/>
              </a:rPr>
              <a:t>AI Governance Essentials</a:t>
            </a:r>
            <a:endParaRPr lang="en-US" sz="850" dirty="0"/>
          </a:p>
        </p:txBody>
      </p:sp>
      <p:sp>
        <p:nvSpPr>
          <p:cNvPr id="88" name="Text 82"/>
          <p:cNvSpPr/>
          <p:nvPr/>
        </p:nvSpPr>
        <p:spPr>
          <a:xfrm>
            <a:off x="5897880" y="4828032"/>
            <a:ext cx="2743200" cy="219456"/>
          </a:xfrm>
          <a:prstGeom prst="rect">
            <a:avLst/>
          </a:prstGeom>
          <a:noFill/>
          <a:ln/>
        </p:spPr>
        <p:txBody>
          <a:bodyPr wrap="square" lIns="0" tIns="0" rIns="0" bIns="0" rtlCol="0" anchor="ctr"/>
          <a:lstStyle/>
          <a:p>
            <a:pPr marL="0" indent="0" algn="r">
              <a:buNone/>
            </a:pPr>
            <a:r>
              <a:rPr lang="en-US" sz="850" dirty="0">
                <a:solidFill>
                  <a:srgbClr val="6B7380"/>
                </a:solidFill>
                <a:latin typeface="Segoe UI" pitchFamily="34" charset="0"/>
                <a:ea typeface="Segoe UI" pitchFamily="34" charset="-122"/>
                <a:cs typeface="Segoe UI" pitchFamily="34" charset="-120"/>
              </a:rPr>
              <a:t>Board Briefing  </a:t>
            </a:r>
            <a:r>
              <a:rPr lang="en-US" sz="850" b="1" dirty="0">
                <a:solidFill>
                  <a:srgbClr val="0B7A7A"/>
                </a:solidFill>
                <a:latin typeface="Segoe UI" pitchFamily="34" charset="0"/>
                <a:ea typeface="Segoe UI" pitchFamily="34" charset="-122"/>
                <a:cs typeface="Segoe UI" pitchFamily="34" charset="-120"/>
              </a:rPr>
              <a:t>09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egoe UI"/>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Segoe U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1379</Words>
  <Application>Microsoft Macintosh PowerPoint</Application>
  <PresentationFormat>On-screen Show (16:9)</PresentationFormat>
  <Paragraphs>249</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Aptos Display</vt:lpstr>
      <vt:lpstr>Arial</vt:lpstr>
      <vt:lpstr>Segoe UI</vt:lpstr>
      <vt:lpstr>Segoe UI Light</vt:lpstr>
      <vt:lpstr>Segoe UI Semibold</vt:lpstr>
      <vt:lpstr>Office Theme</vt:lpstr>
      <vt:lpstr>AI Governance Essentials</vt:lpstr>
      <vt:lpstr>AI Is Now a Board-Level Issue</vt:lpstr>
      <vt:lpstr>What AI Governance Means</vt:lpstr>
      <vt:lpstr>The Board's Responsibilities</vt:lpstr>
      <vt:lpstr>Enterprise AI Risk Landscape</vt:lpstr>
      <vt:lpstr>AI Governance Framework</vt:lpstr>
      <vt:lpstr>AI Lifecycle Governance</vt:lpstr>
      <vt:lpstr>Governance Operating Model</vt:lpstr>
      <vt:lpstr>Executive AI Dashboard</vt:lpstr>
      <vt:lpstr>Questions Every Board Should Ask</vt:lpstr>
      <vt:lpstr>12-Month AI Governance Roadmap</vt:lpstr>
      <vt:lpstr>Key 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Ephraim Ohana</dc:creator>
  <cp:lastModifiedBy>Ephraim Ohana</cp:lastModifiedBy>
  <cp:revision>1</cp:revision>
  <dcterms:created xsi:type="dcterms:W3CDTF">2026-07-26T21:15:50Z</dcterms:created>
  <dcterms:modified xsi:type="dcterms:W3CDTF">2026-07-26T22:40:08Z</dcterms:modified>
</cp:coreProperties>
</file>