
<file path=[Content_Types].xml><?xml version="1.0" encoding="utf-8"?>
<Types xmlns="http://schemas.openxmlformats.org/package/2006/content-types">
  <Default Extension="jpeg" ContentType="image/jpeg"/>
  <Default Extension="jpg" ContentType="image/jp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08"/>
    <p:restoredTop sz="94661"/>
  </p:normalViewPr>
  <p:slideViewPr>
    <p:cSldViewPr snapToGrid="0">
      <p:cViewPr varScale="1">
        <p:scale>
          <a:sx n="85" d="100"/>
          <a:sy n="85" d="100"/>
        </p:scale>
        <p:origin x="208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S(M) = k / C(M)</c:v>
                </c:pt>
              </c:strCache>
            </c:strRef>
          </c:tx>
          <c:spPr>
            <a:ln w="44450" cap="flat">
              <a:solidFill>
                <a:srgbClr val="3B9EFF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Sheet1!$A$2:$A$11</c:f>
              <c:strCache>
                <c:ptCount val="10"/>
                <c:pt idx="0">
                  <c:v>0.20</c:v>
                </c:pt>
                <c:pt idx="1">
                  <c:v>0.25</c:v>
                </c:pt>
                <c:pt idx="2">
                  <c:v>0.30</c:v>
                </c:pt>
                <c:pt idx="3">
                  <c:v>0.40</c:v>
                </c:pt>
                <c:pt idx="4">
                  <c:v>0.50</c:v>
                </c:pt>
                <c:pt idx="5">
                  <c:v>0.60</c:v>
                </c:pt>
                <c:pt idx="6">
                  <c:v>0.70</c:v>
                </c:pt>
                <c:pt idx="7">
                  <c:v>0.80</c:v>
                </c:pt>
                <c:pt idx="8">
                  <c:v>0.90</c:v>
                </c:pt>
                <c:pt idx="9">
                  <c:v>1.00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4.5</c:v>
                </c:pt>
                <c:pt idx="1">
                  <c:v>3.6</c:v>
                </c:pt>
                <c:pt idx="2">
                  <c:v>3</c:v>
                </c:pt>
                <c:pt idx="3">
                  <c:v>2.25</c:v>
                </c:pt>
                <c:pt idx="4">
                  <c:v>1.8</c:v>
                </c:pt>
                <c:pt idx="5">
                  <c:v>1.5</c:v>
                </c:pt>
                <c:pt idx="6">
                  <c:v>1.29</c:v>
                </c:pt>
                <c:pt idx="7">
                  <c:v>1.1299999999999999</c:v>
                </c:pt>
                <c:pt idx="8">
                  <c:v>1</c:v>
                </c:pt>
                <c:pt idx="9">
                  <c:v>0.9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DB57-1C43-A136-124028FECF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94734554"/>
        <c:axId val="2094734552"/>
      </c:lineChart>
      <c:catAx>
        <c:axId val="209473455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000" b="0" i="0" u="none" strike="noStrike">
                    <a:solidFill>
                      <a:srgbClr val="C6D0E0"/>
                    </a:solidFill>
                    <a:latin typeface="Calibri"/>
                  </a:defRPr>
                </a:pPr>
                <a:r>
                  <a:rPr lang="en-US" sz="1000" b="0" i="0" u="none" strike="noStrike">
                    <a:solidFill>
                      <a:srgbClr val="C6D0E0"/>
                    </a:solidFill>
                    <a:latin typeface="Calibri"/>
                  </a:rPr>
                  <a:t>Epistemic Certainty  C(M)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9BA9C1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5"/>
          <c:min val="0"/>
        </c:scaling>
        <c:delete val="0"/>
        <c:axPos val="l"/>
        <c:majorGridlines>
          <c:spPr>
            <a:ln w="6350" cap="flat">
              <a:solidFill>
                <a:srgbClr val="23304A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1000" b="0" i="0" u="none" strike="noStrike">
                    <a:solidFill>
                      <a:srgbClr val="C6D0E0"/>
                    </a:solidFill>
                    <a:latin typeface="Calibri"/>
                  </a:defRPr>
                </a:pPr>
                <a:r>
                  <a:rPr lang="en-US" sz="1000" b="0" i="0" u="none" strike="noStrike">
                    <a:solidFill>
                      <a:srgbClr val="C6D0E0"/>
                    </a:solidFill>
                    <a:latin typeface="Calibri"/>
                  </a:rPr>
                  <a:t>Mapping Scope  S(M)</a:t>
                </a:r>
              </a:p>
            </c:rich>
          </c:tx>
          <c:overlay val="0"/>
        </c:title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9BA9C1"/>
                </a:solidFill>
                <a:latin typeface="Calibri"/>
              </a:defRPr>
            </a:pPr>
            <a:endParaRPr lang="en-US"/>
          </a:p>
        </c:txPr>
        <c:crossAx val="2094734554"/>
        <c:crosses val="autoZero"/>
        <c:crossBetween val="between"/>
        <c:majorUnit val="1"/>
      </c:valAx>
      <c:spPr>
        <a:solidFill>
          <a:srgbClr val="1A2436"/>
        </a:solidFill>
        <a:ln>
          <a:noFill/>
        </a:ln>
        <a:effectLst/>
      </c:spPr>
    </c:plotArea>
    <c:plotVisOnly val="1"/>
    <c:dispBlanksAs val="span"/>
    <c:showDLblsOverMax val="1"/>
  </c:chart>
  <c:spPr>
    <a:solidFill>
      <a:srgbClr val="1A2436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bg>
      <p:bgPr>
        <a:solidFill>
          <a:srgbClr val="0A0E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603504" y="676656"/>
            <a:ext cx="10972800" cy="86868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>
              <a:buNone/>
              <a:defRPr lang="en-US" dirty="0"/>
            </a:lvl1pPr>
          </a:lstStyle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52C8D-882C-2F63-8518-868F42A22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352852-E848-07FA-7EF3-4A994B847D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DD2DFA-ECE6-FC1A-4CDC-766C9DE788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1A854C-CCB7-EBD1-CE12-351E8C845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6CDE7-020E-E940-81B3-745AF1277CE1}" type="datetimeFigureOut">
              <a:rPr lang="en-US" smtClean="0"/>
              <a:t>7/26/26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6BABBD-1C7E-0C8A-7C36-CD873A792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529F79-6FCE-0106-FA6E-2D22548AF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BDF6A-4C9A-5E4A-970C-4225C145C1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6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AD2763-23DA-4BDD-9564-79F757611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8DF294-C454-3D84-B64C-A0190D89C4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F859E2-9CB6-5CCA-AECB-56270397E6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8448C4-001E-F63F-4844-4D983B6FA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6CDE7-020E-E940-81B3-745AF1277CE1}" type="datetimeFigureOut">
              <a:rPr lang="en-US" smtClean="0"/>
              <a:t>7/26/26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5519FE-F45A-95A0-5A36-CCD54F306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1CFC81-35FC-9991-5B67-D62C22D15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BDF6A-4C9A-5E4A-970C-4225C145C1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437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8DD151-A618-25F0-6D80-0C9547517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E483C8-7BCB-86D8-099C-77847120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C307D6-E603-3A17-DD15-25D3B71D5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6CDE7-020E-E940-81B3-745AF1277CE1}" type="datetimeFigureOut">
              <a:rPr lang="en-US" smtClean="0"/>
              <a:t>7/26/26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FDFA34-49AF-EE64-9779-A2B95D7CA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99AB58-3534-3425-E8A0-F2E75A319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BDF6A-4C9A-5E4A-970C-4225C145C1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451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B60DF95-D9D1-B3D8-A882-C892DB6BEB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83E144-05CA-3A4F-55F8-4A2349E13D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5DCD39-3423-3749-D8E3-C5A839BC6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6CDE7-020E-E940-81B3-745AF1277CE1}" type="datetimeFigureOut">
              <a:rPr lang="en-US" smtClean="0"/>
              <a:t>7/26/26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D171C8-AE9E-F1F1-EA64-4E000C9B4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3041BB-62BD-1B07-4D30-DBADA0A3B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BDF6A-4C9A-5E4A-970C-4225C145C1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511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bg>
      <p:bgPr>
        <a:solidFill>
          <a:srgbClr val="0A0E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914400" y="2606040"/>
            <a:ext cx="10360152" cy="155448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>
              <a:buNone/>
              <a:defRPr lang="en-US" dirty="0"/>
            </a:lvl1pPr>
          </a:lstStyle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C9BF3-D6A0-FA19-1FA2-B5F348CD6D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33AE64-65A8-6EBE-A453-126540B92E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673A32-41A6-7DD9-4141-D3ED8C168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6CDE7-020E-E940-81B3-745AF1277CE1}" type="datetimeFigureOut">
              <a:rPr lang="en-US" smtClean="0"/>
              <a:t>7/26/26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5184AD-E505-8111-CA88-D30145748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B10FF4-F09C-E504-25A5-84F4ED698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BDF6A-4C9A-5E4A-970C-4225C145C1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558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AB9A45-DAF3-F86A-5FE7-2B7467A78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9CAED5-C558-C534-6B18-80C9E59556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B2F9AC-455C-8927-5AF9-97ABD280A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6CDE7-020E-E940-81B3-745AF1277CE1}" type="datetimeFigureOut">
              <a:rPr lang="en-US" smtClean="0"/>
              <a:t>7/26/26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47137D-5DCD-B1C0-5DF3-046B2814E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9D1EFE-87E0-9F92-7B34-48460A2AF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BDF6A-4C9A-5E4A-970C-4225C145C1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021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2A9D56-3957-51BF-36F7-6682965DE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7FE686-937C-119D-9494-FB7B9645CD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18A4F7-69BC-935E-81A3-D918CFB64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6CDE7-020E-E940-81B3-745AF1277CE1}" type="datetimeFigureOut">
              <a:rPr lang="en-US" smtClean="0"/>
              <a:t>7/26/26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AF49F-2623-E8EC-BA19-C9A6BA7DC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0EC3B-6EB2-0E75-455F-3C527BF10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BDF6A-4C9A-5E4A-970C-4225C145C1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741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3F111-4B90-2165-6D46-ECD1EB98C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8701EC-3B9A-E564-3F4C-7FCE27754B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2C1C1B-19F4-8FA9-F207-A8BE618AA4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7BE611-155B-C4B5-85D0-F59360D0EB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6CDE7-020E-E940-81B3-745AF1277CE1}" type="datetimeFigureOut">
              <a:rPr lang="en-US" smtClean="0"/>
              <a:t>7/26/26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06CCD6-30FD-CE3C-3F54-829B816EF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46C911-9B6A-E9FC-F06B-2D9BAE8A6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BDF6A-4C9A-5E4A-970C-4225C145C1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564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DC56E1-5722-B60D-0AAC-8C7D625A0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62040E-CE11-9214-AD57-5F0B8D22DB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DA3D48-73A3-7129-A6B2-EA2CBF2C32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CD8140-0B5F-753A-BA51-4659F30714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1C5E54E-DFE3-E155-9EAB-F5E6B0B47D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DA565B7-056F-7FC3-FBE8-3B360985A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6CDE7-020E-E940-81B3-745AF1277CE1}" type="datetimeFigureOut">
              <a:rPr lang="en-US" smtClean="0"/>
              <a:t>7/26/26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BA0FC4-0FD1-D9F6-C792-3E5E52B97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721ACC-9F68-F1FF-780E-FAB2867BC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BDF6A-4C9A-5E4A-970C-4225C145C1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40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3499A-FD33-43EC-15D2-0987FBE1E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2A3F15-970B-F2B8-3578-39AE6ED66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6CDE7-020E-E940-81B3-745AF1277CE1}" type="datetimeFigureOut">
              <a:rPr lang="en-US" smtClean="0"/>
              <a:t>7/26/26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6995C9-E6A0-2179-8DDE-5C764FC82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B63D89-C861-C857-F01A-0B31883B1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BDF6A-4C9A-5E4A-970C-4225C145C1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667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5AA913-CBA6-DF3D-6EFC-001CD87D9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6CDE7-020E-E940-81B3-745AF1277CE1}" type="datetimeFigureOut">
              <a:rPr lang="en-US" smtClean="0"/>
              <a:t>7/26/26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036B75-6806-C941-9DD8-18CEA9D36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31ECCB-39C9-17B1-E791-C8A553C15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BDF6A-4C9A-5E4A-970C-4225C145C1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286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5D8A311-625D-8BF7-835D-3B622779B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929B44-8503-6C5F-857D-7349CBAD87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84CA80-EC22-FC96-8E47-62A6BFD64E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E56CDE7-020E-E940-81B3-745AF1277CE1}" type="datetimeFigureOut">
              <a:rPr lang="en-US" smtClean="0"/>
              <a:t>7/26/26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99B1B0-5451-5EDC-B710-9346FD2DF3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F27044-E3A5-F3E6-1D87-54666C016B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4BDF6A-4C9A-5E4A-970C-4225C145C1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190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0" r:id="rId2"/>
    <p:sldLayoutId id="2147483660" r:id="rId3"/>
    <p:sldLayoutId id="2147483661" r:id="rId4"/>
    <p:sldLayoutId id="2147483662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crim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E16">
              <a:alpha val="58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itle ba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2148840"/>
            <a:ext cx="12191695" cy="2606040"/>
          </a:xfrm>
          <a:prstGeom prst="rect">
            <a:avLst/>
          </a:prstGeom>
          <a:solidFill>
            <a:srgbClr val="0A0E16">
              <a:alpha val="7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eyebrow marke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26864" y="1993392"/>
            <a:ext cx="146304" cy="146304"/>
          </a:xfrm>
          <a:prstGeom prst="rect">
            <a:avLst/>
          </a:prstGeom>
          <a:solidFill>
            <a:srgbClr val="3B9E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882896" y="1938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400" dirty="0">
                <a:solidFill>
                  <a:srgbClr val="6FBB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 RESEARCH BRIEFING</a:t>
            </a:r>
            <a:endParaRPr lang="en-US" sz="1300" dirty="0"/>
          </a:p>
        </p:txBody>
      </p:sp>
      <p:sp>
        <p:nvSpPr>
          <p:cNvPr id="6" name="Text 0"/>
          <p:cNvSpPr>
            <a:spLocks noGrp="1"/>
          </p:cNvSpPr>
          <p:nvPr>
            <p:ph type="title" idx="100" hasCustomPrompt="1"/>
          </p:nvPr>
        </p:nvSpPr>
        <p:spPr>
          <a:xfrm>
            <a:off x="914400" y="2606040"/>
            <a:ext cx="103601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700" b="1" dirty="0">
                <a:solidFill>
                  <a:srgbClr val="F2F6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Certainty–Scope Trade-Off in AI</a:t>
            </a:r>
            <a:endParaRPr lang="en-US" sz="4700" dirty="0"/>
          </a:p>
        </p:txBody>
      </p:sp>
      <p:sp>
        <p:nvSpPr>
          <p:cNvPr id="7" name="Text 5"/>
          <p:cNvSpPr/>
          <p:nvPr/>
        </p:nvSpPr>
        <p:spPr>
          <a:xfrm>
            <a:off x="914400" y="4160520"/>
            <a:ext cx="103601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i="1" dirty="0">
                <a:solidFill>
                  <a:srgbClr val="C6D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 Luciano Floridi’s Fundamental Conjecture</a:t>
            </a:r>
            <a:endParaRPr lang="en-US" sz="2100" dirty="0"/>
          </a:p>
        </p:txBody>
      </p:sp>
      <p:sp>
        <p:nvSpPr>
          <p:cNvPr id="8" name="divide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84648" y="4892040"/>
            <a:ext cx="1828800" cy="0"/>
          </a:xfrm>
          <a:prstGeom prst="line">
            <a:avLst/>
          </a:prstGeom>
          <a:noFill/>
          <a:ln w="19050">
            <a:solidFill>
              <a:srgbClr val="3B9E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914400" y="6172200"/>
            <a:ext cx="103601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9BA9C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Based on research by Luciano Floridi  ·  Yale University / University of Bologna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 marke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466344"/>
            <a:ext cx="146304" cy="146304"/>
          </a:xfrm>
          <a:prstGeom prst="rect">
            <a:avLst/>
          </a:prstGeom>
          <a:solidFill>
            <a:srgbClr val="3B9E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96112" y="420624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3B9E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CORE PROBLEM · SYMBOLIC VS. GENERATIVE AI</a:t>
            </a:r>
            <a:endParaRPr lang="en-US" sz="1200" dirty="0"/>
          </a:p>
        </p:txBody>
      </p:sp>
      <p:sp>
        <p:nvSpPr>
          <p:cNvPr id="4" name="Text 0"/>
          <p:cNvSpPr>
            <a:spLocks noGrp="1"/>
          </p:cNvSpPr>
          <p:nvPr>
            <p:ph type="title" idx="100" hasCustomPrompt="1"/>
          </p:nvPr>
        </p:nvSpPr>
        <p:spPr>
          <a:xfrm>
            <a:off x="603504" y="676656"/>
            <a:ext cx="10972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100" b="1" dirty="0">
                <a:solidFill>
                  <a:srgbClr val="F2F6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Two Paradigms, Opposite Strengths</a:t>
            </a:r>
            <a:endParaRPr lang="en-US" sz="3100" dirty="0"/>
          </a:p>
        </p:txBody>
      </p:sp>
      <p:sp>
        <p:nvSpPr>
          <p:cNvPr id="5" name="icon chip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18888" y="1481328"/>
            <a:ext cx="1170432" cy="1170432"/>
          </a:xfrm>
          <a:prstGeom prst="roundRect">
            <a:avLst>
              <a:gd name="adj" fmla="val 9375"/>
            </a:avLst>
          </a:prstGeom>
          <a:solidFill>
            <a:srgbClr val="1A2436"/>
          </a:solidFill>
          <a:ln w="12700">
            <a:solidFill>
              <a:srgbClr val="2C385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icon chip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33688" y="1481328"/>
            <a:ext cx="1170432" cy="1170432"/>
          </a:xfrm>
          <a:prstGeom prst="roundRect">
            <a:avLst>
              <a:gd name="adj" fmla="val 9375"/>
            </a:avLst>
          </a:prstGeom>
          <a:solidFill>
            <a:srgbClr val="1A2436"/>
          </a:solidFill>
          <a:ln w="12700">
            <a:solidFill>
              <a:srgbClr val="2C385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" name="Image 0" descr="Crystalline geometric icon representing rule-based symbolic AI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7760" y="1600200"/>
            <a:ext cx="932688" cy="932688"/>
          </a:xfrm>
          <a:prstGeom prst="rect">
            <a:avLst/>
          </a:prstGeom>
        </p:spPr>
      </p:pic>
      <p:pic>
        <p:nvPicPr>
          <p:cNvPr id="8" name="Image 1" descr="Glowing neural cloud icon representing generative AI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2560" y="1704879"/>
            <a:ext cx="932688" cy="723330"/>
          </a:xfrm>
          <a:prstGeom prst="rect">
            <a:avLst/>
          </a:prstGeom>
        </p:spPr>
      </p:pic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03504" y="2788920"/>
          <a:ext cx="10972800" cy="3300984"/>
        </p:xfrm>
        <a:graphic>
          <a:graphicData uri="http://schemas.openxmlformats.org/drawingml/2006/table">
            <a:tbl>
              <a:tblPr/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500" b="1" dirty="0">
                          <a:solidFill>
                            <a:srgbClr val="9BA9C1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Dimension</a:t>
                      </a:r>
                      <a:endParaRPr lang="en-US" sz="15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0A0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A0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0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0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43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500" b="1" dirty="0">
                          <a:solidFill>
                            <a:srgbClr val="F2F6FC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Symbolic AI</a:t>
                      </a:r>
                      <a:endParaRPr lang="en-US" sz="15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0A0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A0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0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0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43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500" b="1" dirty="0">
                          <a:solidFill>
                            <a:srgbClr val="F2F6FC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Generative AI</a:t>
                      </a:r>
                      <a:endParaRPr lang="en-US" sz="15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0A0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A0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0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0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43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b="1" dirty="0">
                          <a:solidFill>
                            <a:srgbClr val="6FBB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Knowledge Source</a:t>
                      </a:r>
                      <a:endParaRPr lang="en-US" sz="125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0A0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A0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0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0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161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dirty="0">
                          <a:solidFill>
                            <a:srgbClr val="C6D0E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Hand-coded rules &amp; mathematical logic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0A0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A0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0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0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dirty="0">
                          <a:solidFill>
                            <a:srgbClr val="C6D0E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Massive unstructured, open-world multimodal data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0A0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A0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0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0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C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b="1" dirty="0">
                          <a:solidFill>
                            <a:srgbClr val="6FBB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Internal Representation</a:t>
                      </a:r>
                      <a:endParaRPr lang="en-US" sz="125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0A0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A0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0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0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161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dirty="0">
                          <a:solidFill>
                            <a:srgbClr val="C6D0E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Explicit symbols &amp; formal logical structures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0A0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A0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0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0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dirty="0">
                          <a:solidFill>
                            <a:srgbClr val="C6D0E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Distributed weights across large transformer models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0A0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A0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0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0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C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b="1" dirty="0">
                          <a:solidFill>
                            <a:srgbClr val="6FBB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Inference Mechanism</a:t>
                      </a:r>
                      <a:endParaRPr lang="en-US" sz="125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0A0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A0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0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0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161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dirty="0">
                          <a:solidFill>
                            <a:srgbClr val="C6D0E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Deductive proof &amp; rule application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0A0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A0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0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0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dirty="0">
                          <a:solidFill>
                            <a:srgbClr val="C6D0E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Probabilistic, statistical pattern prediction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0A0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A0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0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0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C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86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b="1" dirty="0">
                          <a:solidFill>
                            <a:srgbClr val="6FBB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Scope vs. Certainty</a:t>
                      </a:r>
                      <a:endParaRPr lang="en-US" sz="125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0A0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A0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0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0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161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dirty="0">
                          <a:solidFill>
                            <a:srgbClr val="C6D0E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Narrow, structured domains — zero-error certainty &amp; formal proofs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0A0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A0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0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0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dirty="0">
                          <a:solidFill>
                            <a:srgbClr val="C6D0E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High scope — only statistical guarantees, irreducible hallucination risk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0A0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A0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0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0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C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0" name="Text 5"/>
          <p:cNvSpPr/>
          <p:nvPr/>
        </p:nvSpPr>
        <p:spPr>
          <a:xfrm>
            <a:off x="603504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Certainty–Scope Trade-Off in AI</a:t>
            </a:r>
            <a:endParaRPr lang="en-US" sz="900" dirty="0"/>
          </a:p>
        </p:txBody>
      </p:sp>
      <p:sp>
        <p:nvSpPr>
          <p:cNvPr id="11" name="Text 6"/>
          <p:cNvSpPr/>
          <p:nvPr/>
        </p:nvSpPr>
        <p:spPr>
          <a:xfrm>
            <a:off x="10058400" y="6510528"/>
            <a:ext cx="15179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6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 marke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466344"/>
            <a:ext cx="146304" cy="146304"/>
          </a:xfrm>
          <a:prstGeom prst="rect">
            <a:avLst/>
          </a:prstGeom>
          <a:solidFill>
            <a:srgbClr val="3B9E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96112" y="420624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3B9E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FORMALIZING FLORIDI’S CONJECTURE</a:t>
            </a:r>
            <a:endParaRPr lang="en-US" sz="1200" dirty="0"/>
          </a:p>
        </p:txBody>
      </p:sp>
      <p:sp>
        <p:nvSpPr>
          <p:cNvPr id="4" name="Text 0"/>
          <p:cNvSpPr>
            <a:spLocks noGrp="1"/>
          </p:cNvSpPr>
          <p:nvPr>
            <p:ph type="title" idx="100" hasCustomPrompt="1"/>
          </p:nvPr>
        </p:nvSpPr>
        <p:spPr>
          <a:xfrm>
            <a:off x="603504" y="676656"/>
            <a:ext cx="10972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100" b="1" dirty="0">
                <a:solidFill>
                  <a:srgbClr val="F2F6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Mathematical Boundary</a:t>
            </a:r>
            <a:endParaRPr lang="en-US" sz="3100" dirty="0"/>
          </a:p>
        </p:txBody>
      </p:sp>
      <p:sp>
        <p:nvSpPr>
          <p:cNvPr id="5" name="conten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3504" y="1664208"/>
            <a:ext cx="10972800" cy="1024128"/>
          </a:xfrm>
          <a:prstGeom prst="roundRect">
            <a:avLst>
              <a:gd name="adj" fmla="val 8036"/>
            </a:avLst>
          </a:prstGeom>
          <a:solidFill>
            <a:srgbClr val="1A2436"/>
          </a:solidFill>
          <a:ln w="12700">
            <a:solidFill>
              <a:srgbClr val="2C3852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603504" y="1773936"/>
            <a:ext cx="77724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2F6F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C(M)</a:t>
            </a:r>
            <a:r>
              <a:rPr lang="en-US" sz="4000" dirty="0">
                <a:solidFill>
                  <a:srgbClr val="9BA9C1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×  </a:t>
            </a:r>
            <a:r>
              <a:rPr lang="en-US" sz="4000" b="1" dirty="0">
                <a:solidFill>
                  <a:srgbClr val="F2F6F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S(M)</a:t>
            </a:r>
            <a:r>
              <a:rPr lang="en-US" sz="4000" dirty="0">
                <a:solidFill>
                  <a:srgbClr val="9BA9C1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≤  </a:t>
            </a:r>
            <a:r>
              <a:rPr lang="en-US" sz="4000" b="1" dirty="0">
                <a:solidFill>
                  <a:srgbClr val="6FBB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k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8412480" y="1773936"/>
            <a:ext cx="301752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9BA9C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bounded by a universal</a:t>
            </a:r>
            <a:endParaRPr lang="en-US" sz="1400" dirty="0"/>
          </a:p>
          <a:p>
            <a:pPr marL="0" indent="0" algn="l">
              <a:buNone/>
            </a:pPr>
            <a:r>
              <a:rPr lang="en-US" sz="1400" dirty="0">
                <a:solidFill>
                  <a:srgbClr val="9BA9C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constant  </a:t>
            </a:r>
            <a:endParaRPr lang="en-US" sz="1400" dirty="0"/>
          </a:p>
          <a:p>
            <a:pPr marL="0" indent="0" algn="l">
              <a:buNone/>
            </a:pPr>
            <a:r>
              <a:rPr lang="en-US" sz="1400" b="1" dirty="0">
                <a:solidFill>
                  <a:srgbClr val="6FB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 &lt; 1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03504" y="2852928"/>
            <a:ext cx="5532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3B9E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KEY DEFINITIONS</a:t>
            </a:r>
            <a:endParaRPr lang="en-US" sz="1200" dirty="0"/>
          </a:p>
        </p:txBody>
      </p:sp>
      <p:sp>
        <p:nvSpPr>
          <p:cNvPr id="9" name="conten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3504" y="3127248"/>
            <a:ext cx="5532120" cy="1024128"/>
          </a:xfrm>
          <a:prstGeom prst="roundRect">
            <a:avLst>
              <a:gd name="adj" fmla="val 8036"/>
            </a:avLst>
          </a:prstGeom>
          <a:solidFill>
            <a:srgbClr val="141C2B"/>
          </a:solidFill>
          <a:ln w="12700">
            <a:solidFill>
              <a:srgbClr val="2C3852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804672" y="3200400"/>
            <a:ext cx="5129784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350" b="1" dirty="0">
                <a:solidFill>
                  <a:srgbClr val="F2F6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Epistemic Certainty  C(M)
</a:t>
            </a:r>
            <a:r>
              <a:rPr lang="en-US" sz="1200" dirty="0">
                <a:solidFill>
                  <a:srgbClr val="C6D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tightest provable upper bound on the maximum error rate. C(M) = 1 means zero error.</a:t>
            </a:r>
            <a:endParaRPr lang="en-US" sz="1350" dirty="0"/>
          </a:p>
        </p:txBody>
      </p:sp>
      <p:sp>
        <p:nvSpPr>
          <p:cNvPr id="11" name="conten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3504" y="4261104"/>
            <a:ext cx="5532120" cy="1024128"/>
          </a:xfrm>
          <a:prstGeom prst="roundRect">
            <a:avLst>
              <a:gd name="adj" fmla="val 8036"/>
            </a:avLst>
          </a:prstGeom>
          <a:solidFill>
            <a:srgbClr val="141C2B"/>
          </a:solidFill>
          <a:ln w="12700">
            <a:solidFill>
              <a:srgbClr val="2C3852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804672" y="4334256"/>
            <a:ext cx="5129784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350" b="1" dirty="0">
                <a:solidFill>
                  <a:srgbClr val="F2F6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Mapping Scope  S(M)
</a:t>
            </a:r>
            <a:r>
              <a:rPr lang="en-US" sz="1200" dirty="0">
                <a:solidFill>
                  <a:srgbClr val="C6D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Measured via the joint Kolmogorov complexity K(I) + K(O) of the input and output spaces.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603504" y="5431536"/>
            <a:ext cx="5532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3B9E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COROLLARIES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603504" y="5705856"/>
            <a:ext cx="55321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200" b="1" dirty="0">
                <a:solidFill>
                  <a:srgbClr val="F2F6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Provable-Certainty Regime — </a:t>
            </a:r>
            <a:r>
              <a:rPr lang="en-US" sz="1200" dirty="0">
                <a:solidFill>
                  <a:srgbClr val="C6D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C(M) = 1 forces S(M) ≤ k, so scope must shrink.</a:t>
            </a:r>
            <a:endParaRPr lang="en-US" sz="120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1200" b="1" dirty="0">
                <a:solidFill>
                  <a:srgbClr val="F2F6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Wide-Scope Regime — </a:t>
            </a:r>
            <a:r>
              <a:rPr lang="en-US" sz="1200" dirty="0">
                <a:solidFill>
                  <a:srgbClr val="C6D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 S(M) &gt; k guarantees C(M) &lt; 1; error is unavoidable.</a:t>
            </a:r>
            <a:endParaRPr lang="en-US" sz="1200" dirty="0"/>
          </a:p>
        </p:txBody>
      </p:sp>
      <p:sp>
        <p:nvSpPr>
          <p:cNvPr id="15" name="conten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0" y="2907792"/>
            <a:ext cx="5138928" cy="3246120"/>
          </a:xfrm>
          <a:prstGeom prst="roundRect">
            <a:avLst>
              <a:gd name="adj" fmla="val 2535"/>
            </a:avLst>
          </a:prstGeom>
          <a:solidFill>
            <a:srgbClr val="1A2436"/>
          </a:solidFill>
          <a:ln w="12700">
            <a:solidFill>
              <a:srgbClr val="2C3852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graphicFrame>
        <p:nvGraphicFramePr>
          <p:cNvPr id="16" name="Certainty-Scope trade-off curve" descr="Inverse hyperbolic curve: as Epistemic Certainty C(M) rises toward 1 on the X-axis, Mapping Scope S(M) on the Y-axis falls steeply, illustrating C times S is bounded by k."/>
          <p:cNvGraphicFramePr/>
          <p:nvPr/>
        </p:nvGraphicFramePr>
        <p:xfrm>
          <a:off x="6537960" y="3054096"/>
          <a:ext cx="4864608" cy="2697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Text 14"/>
          <p:cNvSpPr/>
          <p:nvPr/>
        </p:nvSpPr>
        <p:spPr>
          <a:xfrm>
            <a:off x="6537960" y="5797296"/>
            <a:ext cx="4864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9BA9C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scope rises, certainty must fall — the product stays bounded by k.</a:t>
            </a:r>
            <a:endParaRPr lang="en-US" sz="1050" dirty="0"/>
          </a:p>
        </p:txBody>
      </p:sp>
      <p:sp>
        <p:nvSpPr>
          <p:cNvPr id="18" name="Text 15"/>
          <p:cNvSpPr/>
          <p:nvPr/>
        </p:nvSpPr>
        <p:spPr>
          <a:xfrm>
            <a:off x="603504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Certainty–Scope Trade-Off in AI</a:t>
            </a:r>
            <a:endParaRPr lang="en-US" sz="900" dirty="0"/>
          </a:p>
        </p:txBody>
      </p:sp>
      <p:sp>
        <p:nvSpPr>
          <p:cNvPr id="19" name="Text 16"/>
          <p:cNvSpPr/>
          <p:nvPr/>
        </p:nvSpPr>
        <p:spPr>
          <a:xfrm>
            <a:off x="10058400" y="6510528"/>
            <a:ext cx="15179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6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 marke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466344"/>
            <a:ext cx="146304" cy="146304"/>
          </a:xfrm>
          <a:prstGeom prst="rect">
            <a:avLst/>
          </a:prstGeom>
          <a:solidFill>
            <a:srgbClr val="3B9E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96112" y="420624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3B9E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THEORETICAL GROUNDING ACROSS COMPUTER SCIENCE</a:t>
            </a:r>
            <a:endParaRPr lang="en-US" sz="1200" dirty="0"/>
          </a:p>
        </p:txBody>
      </p:sp>
      <p:sp>
        <p:nvSpPr>
          <p:cNvPr id="4" name="Text 0"/>
          <p:cNvSpPr>
            <a:spLocks noGrp="1"/>
          </p:cNvSpPr>
          <p:nvPr>
            <p:ph type="title" idx="100" hasCustomPrompt="1"/>
          </p:nvPr>
        </p:nvSpPr>
        <p:spPr>
          <a:xfrm>
            <a:off x="603504" y="676656"/>
            <a:ext cx="10972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100" b="1" dirty="0">
                <a:solidFill>
                  <a:srgbClr val="F2F6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Why the Conjecture Holds</a:t>
            </a:r>
            <a:endParaRPr lang="en-US" sz="3100" dirty="0"/>
          </a:p>
        </p:txBody>
      </p:sp>
      <p:sp>
        <p:nvSpPr>
          <p:cNvPr id="5" name="icon chip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22992" y="402336"/>
            <a:ext cx="1353312" cy="1353312"/>
          </a:xfrm>
          <a:prstGeom prst="roundRect">
            <a:avLst>
              <a:gd name="adj" fmla="val 8108"/>
            </a:avLst>
          </a:prstGeom>
          <a:solidFill>
            <a:srgbClr val="1A2436"/>
          </a:solidFill>
          <a:ln w="12700">
            <a:solidFill>
              <a:srgbClr val="2C385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" name="Image 0" descr="Icon of glowing wireframe pillars representing theoretical computer science foundation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2720" y="512064"/>
            <a:ext cx="1133856" cy="1133856"/>
          </a:xfrm>
          <a:prstGeom prst="rect">
            <a:avLst/>
          </a:prstGeom>
        </p:spPr>
      </p:pic>
      <p:sp>
        <p:nvSpPr>
          <p:cNvPr id="7" name="conten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3504" y="2148840"/>
            <a:ext cx="5367528" cy="1883664"/>
          </a:xfrm>
          <a:prstGeom prst="roundRect">
            <a:avLst>
              <a:gd name="adj" fmla="val 4369"/>
            </a:avLst>
          </a:prstGeom>
          <a:solidFill>
            <a:srgbClr val="141C2B"/>
          </a:solidFill>
          <a:ln w="12700">
            <a:solidFill>
              <a:srgbClr val="2C3852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859536" y="2350008"/>
            <a:ext cx="1097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400" b="1" dirty="0">
                <a:solidFill>
                  <a:srgbClr val="3B9E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01</a:t>
            </a:r>
            <a:endParaRPr lang="en-US" sz="3400" dirty="0"/>
          </a:p>
        </p:txBody>
      </p:sp>
      <p:sp>
        <p:nvSpPr>
          <p:cNvPr id="9" name="Text 6"/>
          <p:cNvSpPr/>
          <p:nvPr/>
        </p:nvSpPr>
        <p:spPr>
          <a:xfrm>
            <a:off x="1837944" y="2386584"/>
            <a:ext cx="39044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2F6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Expressiveness vs. Tractability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1837944" y="2990088"/>
            <a:ext cx="3886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C6D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Highly expressive logic languages drift into computational intractability or outright undecidability.</a:t>
            </a:r>
            <a:endParaRPr lang="en-US" sz="1300" dirty="0"/>
          </a:p>
        </p:txBody>
      </p:sp>
      <p:sp>
        <p:nvSpPr>
          <p:cNvPr id="11" name="conten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27064" y="2148840"/>
            <a:ext cx="5367528" cy="1883664"/>
          </a:xfrm>
          <a:prstGeom prst="roundRect">
            <a:avLst>
              <a:gd name="adj" fmla="val 4369"/>
            </a:avLst>
          </a:prstGeom>
          <a:solidFill>
            <a:srgbClr val="141C2B"/>
          </a:solidFill>
          <a:ln w="12700">
            <a:solidFill>
              <a:srgbClr val="2C3852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6483096" y="2350008"/>
            <a:ext cx="1097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400" b="1" dirty="0">
                <a:solidFill>
                  <a:srgbClr val="3B9E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02</a:t>
            </a:r>
            <a:endParaRPr lang="en-US" sz="3400" dirty="0"/>
          </a:p>
        </p:txBody>
      </p:sp>
      <p:sp>
        <p:nvSpPr>
          <p:cNvPr id="13" name="Text 10"/>
          <p:cNvSpPr/>
          <p:nvPr/>
        </p:nvSpPr>
        <p:spPr>
          <a:xfrm>
            <a:off x="7461504" y="2386584"/>
            <a:ext cx="39044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2F6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No Free Lunch Theorems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7461504" y="2990088"/>
            <a:ext cx="3886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C6D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Generality across all tasks inevitably trades off maximal performance on any specific task.</a:t>
            </a:r>
            <a:endParaRPr lang="en-US" sz="1300" dirty="0"/>
          </a:p>
        </p:txBody>
      </p:sp>
      <p:sp>
        <p:nvSpPr>
          <p:cNvPr id="15" name="conten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3504" y="4288536"/>
            <a:ext cx="5367528" cy="1883664"/>
          </a:xfrm>
          <a:prstGeom prst="roundRect">
            <a:avLst>
              <a:gd name="adj" fmla="val 4369"/>
            </a:avLst>
          </a:prstGeom>
          <a:solidFill>
            <a:srgbClr val="141C2B"/>
          </a:solidFill>
          <a:ln w="12700">
            <a:solidFill>
              <a:srgbClr val="2C3852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859536" y="4489704"/>
            <a:ext cx="1097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400" b="1" dirty="0">
                <a:solidFill>
                  <a:srgbClr val="3B9E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03</a:t>
            </a:r>
            <a:endParaRPr lang="en-US" sz="3400" dirty="0"/>
          </a:p>
        </p:txBody>
      </p:sp>
      <p:sp>
        <p:nvSpPr>
          <p:cNvPr id="17" name="Text 14"/>
          <p:cNvSpPr/>
          <p:nvPr/>
        </p:nvSpPr>
        <p:spPr>
          <a:xfrm>
            <a:off x="1837944" y="4526280"/>
            <a:ext cx="39044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2F6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Formal Verification Limits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1837944" y="5129784"/>
            <a:ext cx="3886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C6D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Rice’s Theorem and the Halting Problem show full verification cannot scale to complex, open-world models.</a:t>
            </a:r>
            <a:endParaRPr lang="en-US" sz="1300" dirty="0"/>
          </a:p>
        </p:txBody>
      </p:sp>
      <p:sp>
        <p:nvSpPr>
          <p:cNvPr id="19" name="conten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27064" y="4288536"/>
            <a:ext cx="5367528" cy="1883664"/>
          </a:xfrm>
          <a:prstGeom prst="roundRect">
            <a:avLst>
              <a:gd name="adj" fmla="val 4369"/>
            </a:avLst>
          </a:prstGeom>
          <a:solidFill>
            <a:srgbClr val="141C2B"/>
          </a:solidFill>
          <a:ln w="12700">
            <a:solidFill>
              <a:srgbClr val="2C3852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Text 17"/>
          <p:cNvSpPr/>
          <p:nvPr/>
        </p:nvSpPr>
        <p:spPr>
          <a:xfrm>
            <a:off x="6483096" y="4489704"/>
            <a:ext cx="1097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400" b="1" dirty="0">
                <a:solidFill>
                  <a:srgbClr val="3B9E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04</a:t>
            </a:r>
            <a:endParaRPr lang="en-US" sz="3400" dirty="0"/>
          </a:p>
        </p:txBody>
      </p:sp>
      <p:sp>
        <p:nvSpPr>
          <p:cNvPr id="21" name="Text 18"/>
          <p:cNvSpPr/>
          <p:nvPr/>
        </p:nvSpPr>
        <p:spPr>
          <a:xfrm>
            <a:off x="7461504" y="4526280"/>
            <a:ext cx="39044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2F6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PAC Learning Bounds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7461504" y="5129784"/>
            <a:ext cx="3886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C6D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Expanding concept complexity (VC dimension) exponentially increases the samples needed for correctness.</a:t>
            </a:r>
            <a:endParaRPr lang="en-US" sz="1300" dirty="0"/>
          </a:p>
        </p:txBody>
      </p:sp>
      <p:sp>
        <p:nvSpPr>
          <p:cNvPr id="23" name="Text 20"/>
          <p:cNvSpPr/>
          <p:nvPr/>
        </p:nvSpPr>
        <p:spPr>
          <a:xfrm>
            <a:off x="603504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Certainty–Scope Trade-Off in AI</a:t>
            </a:r>
            <a:endParaRPr lang="en-US" sz="900" dirty="0"/>
          </a:p>
        </p:txBody>
      </p:sp>
      <p:sp>
        <p:nvSpPr>
          <p:cNvPr id="24" name="Text 21"/>
          <p:cNvSpPr/>
          <p:nvPr/>
        </p:nvSpPr>
        <p:spPr>
          <a:xfrm>
            <a:off x="10058400" y="6510528"/>
            <a:ext cx="15179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6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 marke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466344"/>
            <a:ext cx="146304" cy="146304"/>
          </a:xfrm>
          <a:prstGeom prst="rect">
            <a:avLst/>
          </a:prstGeom>
          <a:solidFill>
            <a:srgbClr val="3B9E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96112" y="420624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3B9E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ARCHITECTURAL SOLUTION · LAYERED HYBRID AI</a:t>
            </a:r>
            <a:endParaRPr lang="en-US" sz="1200" dirty="0"/>
          </a:p>
        </p:txBody>
      </p:sp>
      <p:sp>
        <p:nvSpPr>
          <p:cNvPr id="4" name="Text 0"/>
          <p:cNvSpPr>
            <a:spLocks noGrp="1"/>
          </p:cNvSpPr>
          <p:nvPr>
            <p:ph type="title" idx="100" hasCustomPrompt="1"/>
          </p:nvPr>
        </p:nvSpPr>
        <p:spPr>
          <a:xfrm>
            <a:off x="603504" y="676656"/>
            <a:ext cx="10972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100" b="1" dirty="0">
                <a:solidFill>
                  <a:srgbClr val="F2F6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System Design in the High-Scope Era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603504" y="1572768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i="1" dirty="0">
                <a:solidFill>
                  <a:srgbClr val="C6D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single module can achieve both broad scope and deductive certainty — so the architecture must bifurcate.</a:t>
            </a:r>
            <a:endParaRPr lang="en-US" sz="1450" dirty="0"/>
          </a:p>
        </p:txBody>
      </p:sp>
      <p:pic>
        <p:nvPicPr>
          <p:cNvPr id="6" name="Image 0" descr="Concentric layered architecture: a bright metallic core surrounded by translucent glowing blue outer shell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824" y="2194560"/>
            <a:ext cx="3246120" cy="3246120"/>
          </a:xfrm>
          <a:prstGeom prst="rect">
            <a:avLst/>
          </a:prstGeom>
        </p:spPr>
      </p:pic>
      <p:sp>
        <p:nvSpPr>
          <p:cNvPr id="7" name="conten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09160" y="2194560"/>
            <a:ext cx="6858000" cy="1024128"/>
          </a:xfrm>
          <a:prstGeom prst="roundRect">
            <a:avLst>
              <a:gd name="adj" fmla="val 8036"/>
            </a:avLst>
          </a:prstGeom>
          <a:solidFill>
            <a:srgbClr val="141C2B"/>
          </a:solidFill>
          <a:ln w="12700">
            <a:solidFill>
              <a:srgbClr val="2C3852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5038344" y="2322576"/>
            <a:ext cx="6217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6FBB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High-C, Low-S Kernels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5038344" y="2651760"/>
            <a:ext cx="6217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C6D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Formally verified deterministic controllers at the center, handling the critical logic.</a:t>
            </a:r>
            <a:endParaRPr lang="en-US" sz="1250" dirty="0"/>
          </a:p>
        </p:txBody>
      </p:sp>
      <p:sp>
        <p:nvSpPr>
          <p:cNvPr id="10" name="conten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09160" y="3401568"/>
            <a:ext cx="6858000" cy="1024128"/>
          </a:xfrm>
          <a:prstGeom prst="roundRect">
            <a:avLst>
              <a:gd name="adj" fmla="val 8036"/>
            </a:avLst>
          </a:prstGeom>
          <a:solidFill>
            <a:srgbClr val="141C2B"/>
          </a:solidFill>
          <a:ln w="12700">
            <a:solidFill>
              <a:srgbClr val="2C3852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5038344" y="3529584"/>
            <a:ext cx="6217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6FBB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Low-C, High-S Envelopes</a:t>
            </a:r>
            <a:endParaRPr lang="en-US" sz="1550" dirty="0"/>
          </a:p>
        </p:txBody>
      </p:sp>
      <p:sp>
        <p:nvSpPr>
          <p:cNvPr id="12" name="Text 9"/>
          <p:cNvSpPr/>
          <p:nvPr/>
        </p:nvSpPr>
        <p:spPr>
          <a:xfrm>
            <a:off x="5038344" y="3858768"/>
            <a:ext cx="6217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C6D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Probabilistic generative models and neural networks surrounding the core for noisy real-world perception.</a:t>
            </a:r>
            <a:endParaRPr lang="en-US" sz="1250" dirty="0"/>
          </a:p>
        </p:txBody>
      </p:sp>
      <p:sp>
        <p:nvSpPr>
          <p:cNvPr id="13" name="conten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09160" y="4608576"/>
            <a:ext cx="6858000" cy="1024128"/>
          </a:xfrm>
          <a:prstGeom prst="roundRect">
            <a:avLst>
              <a:gd name="adj" fmla="val 8036"/>
            </a:avLst>
          </a:prstGeom>
          <a:solidFill>
            <a:srgbClr val="141C2B"/>
          </a:solidFill>
          <a:ln w="12700">
            <a:solidFill>
              <a:srgbClr val="2C3852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5038344" y="4736592"/>
            <a:ext cx="6217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6FBB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Error-Absorbing Buffers</a:t>
            </a:r>
            <a:endParaRPr lang="en-US" sz="1550" dirty="0"/>
          </a:p>
        </p:txBody>
      </p:sp>
      <p:sp>
        <p:nvSpPr>
          <p:cNvPr id="15" name="Text 12"/>
          <p:cNvSpPr/>
          <p:nvPr/>
        </p:nvSpPr>
        <p:spPr>
          <a:xfrm>
            <a:off x="5038344" y="5065776"/>
            <a:ext cx="6217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C6D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Interfaces between the deterministic and probabilistic modules that manage graceful fallbacks.</a:t>
            </a:r>
            <a:endParaRPr lang="en-US" sz="1250" dirty="0"/>
          </a:p>
        </p:txBody>
      </p:sp>
      <p:sp>
        <p:nvSpPr>
          <p:cNvPr id="16" name="conten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3504" y="5650992"/>
            <a:ext cx="10972800" cy="749808"/>
          </a:xfrm>
          <a:prstGeom prst="roundRect">
            <a:avLst>
              <a:gd name="adj" fmla="val 10976"/>
            </a:avLst>
          </a:prstGeom>
          <a:solidFill>
            <a:srgbClr val="10161F"/>
          </a:solidFill>
          <a:ln w="12700">
            <a:solidFill>
              <a:srgbClr val="2C3852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868680" y="5650992"/>
            <a:ext cx="1042416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100" b="1" kern="0" spc="200" dirty="0">
                <a:solidFill>
                  <a:srgbClr val="3B9E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IN PRACTICE   </a:t>
            </a:r>
            <a:r>
              <a:rPr lang="en-US" sz="1300" dirty="0">
                <a:solidFill>
                  <a:srgbClr val="C6D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Proof assistants like </a:t>
            </a:r>
            <a:r>
              <a:rPr lang="en-US" sz="1300" b="1" dirty="0">
                <a:solidFill>
                  <a:srgbClr val="F2F6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Coq</a:t>
            </a:r>
            <a:r>
              <a:rPr lang="en-US" sz="1300" dirty="0">
                <a:solidFill>
                  <a:srgbClr val="C6D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give ironclad assurance in narrow logic, while generative coders like </a:t>
            </a:r>
            <a:r>
              <a:rPr lang="en-US" sz="1300" b="1" dirty="0">
                <a:solidFill>
                  <a:srgbClr val="F2F6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AlphaCode</a:t>
            </a:r>
            <a:r>
              <a:rPr lang="en-US" sz="1300" dirty="0">
                <a:solidFill>
                  <a:srgbClr val="C6D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handle broad tasks but require unit-test validation.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603504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Certainty–Scope Trade-Off in AI</a:t>
            </a:r>
            <a:endParaRPr lang="en-US" sz="900" dirty="0"/>
          </a:p>
        </p:txBody>
      </p:sp>
      <p:sp>
        <p:nvSpPr>
          <p:cNvPr id="19" name="Text 16"/>
          <p:cNvSpPr/>
          <p:nvPr/>
        </p:nvSpPr>
        <p:spPr>
          <a:xfrm>
            <a:off x="10058400" y="6510528"/>
            <a:ext cx="15179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6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 marke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466344"/>
            <a:ext cx="146304" cy="146304"/>
          </a:xfrm>
          <a:prstGeom prst="rect">
            <a:avLst/>
          </a:prstGeom>
          <a:solidFill>
            <a:srgbClr val="3B9E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96112" y="420624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3B9E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REGULATORY, ETHICAL &amp; GOVERNANCE IMPLICATIONS</a:t>
            </a:r>
            <a:endParaRPr lang="en-US" sz="1200" dirty="0"/>
          </a:p>
        </p:txBody>
      </p:sp>
      <p:sp>
        <p:nvSpPr>
          <p:cNvPr id="4" name="Text 0"/>
          <p:cNvSpPr>
            <a:spLocks noGrp="1"/>
          </p:cNvSpPr>
          <p:nvPr>
            <p:ph type="title" idx="100" hasCustomPrompt="1"/>
          </p:nvPr>
        </p:nvSpPr>
        <p:spPr>
          <a:xfrm>
            <a:off x="603504" y="676656"/>
            <a:ext cx="10972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2F6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Pragmatic Risk Management over Mythical Infallibility</a:t>
            </a:r>
            <a:endParaRPr lang="en-US" sz="2700" dirty="0"/>
          </a:p>
        </p:txBody>
      </p:sp>
      <p:sp>
        <p:nvSpPr>
          <p:cNvPr id="5" name="icon chip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22992" y="402336"/>
            <a:ext cx="1353312" cy="1353312"/>
          </a:xfrm>
          <a:prstGeom prst="roundRect">
            <a:avLst>
              <a:gd name="adj" fmla="val 8108"/>
            </a:avLst>
          </a:prstGeom>
          <a:solidFill>
            <a:srgbClr val="1A2436"/>
          </a:solidFill>
          <a:ln w="12700">
            <a:solidFill>
              <a:srgbClr val="2C385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" name="Image 0" descr="Icon of a glowing balance scale merged with a shield, representing governance and risk managemen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2720" y="512064"/>
            <a:ext cx="1133856" cy="1133856"/>
          </a:xfrm>
          <a:prstGeom prst="rect">
            <a:avLst/>
          </a:prstGeom>
        </p:spPr>
      </p:pic>
      <p:sp>
        <p:nvSpPr>
          <p:cNvPr id="7" name="conten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3504" y="2240280"/>
            <a:ext cx="3538728" cy="3566160"/>
          </a:xfrm>
          <a:prstGeom prst="roundRect">
            <a:avLst>
              <a:gd name="adj" fmla="val 2326"/>
            </a:avLst>
          </a:prstGeom>
          <a:solidFill>
            <a:srgbClr val="141C2B"/>
          </a:solidFill>
          <a:ln w="12700">
            <a:solidFill>
              <a:srgbClr val="2C3852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877824" y="2496312"/>
            <a:ext cx="1371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3B9E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01</a:t>
            </a:r>
            <a:endParaRPr lang="en-US" sz="3000" dirty="0"/>
          </a:p>
        </p:txBody>
      </p:sp>
      <p:sp>
        <p:nvSpPr>
          <p:cNvPr id="9" name="Text 6"/>
          <p:cNvSpPr/>
          <p:nvPr/>
        </p:nvSpPr>
        <p:spPr>
          <a:xfrm>
            <a:off x="877824" y="3172968"/>
            <a:ext cx="299008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F2F6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Policy Shift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77824" y="3867912"/>
            <a:ext cx="2990088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C6D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Regulators must stop demanding 100% error-free AI in open-world settings such as autonomous driving. Policies that assume zero error are mathematically flawed.</a:t>
            </a:r>
            <a:endParaRPr lang="en-US" sz="1350" dirty="0"/>
          </a:p>
        </p:txBody>
      </p:sp>
      <p:sp>
        <p:nvSpPr>
          <p:cNvPr id="11" name="conten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11396" y="2240280"/>
            <a:ext cx="3538728" cy="3566160"/>
          </a:xfrm>
          <a:prstGeom prst="roundRect">
            <a:avLst>
              <a:gd name="adj" fmla="val 2326"/>
            </a:avLst>
          </a:prstGeom>
          <a:solidFill>
            <a:srgbClr val="141C2B"/>
          </a:solidFill>
          <a:ln w="12700">
            <a:solidFill>
              <a:srgbClr val="2C3852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4585716" y="2496312"/>
            <a:ext cx="1371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3B9E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02</a:t>
            </a:r>
            <a:endParaRPr lang="en-US" sz="3000" dirty="0"/>
          </a:p>
        </p:txBody>
      </p:sp>
      <p:sp>
        <p:nvSpPr>
          <p:cNvPr id="13" name="Text 10"/>
          <p:cNvSpPr/>
          <p:nvPr/>
        </p:nvSpPr>
        <p:spPr>
          <a:xfrm>
            <a:off x="4585716" y="3172968"/>
            <a:ext cx="299008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F2F6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Ethical Responsibility</a:t>
            </a:r>
            <a:endParaRPr lang="en-US" sz="1800" dirty="0"/>
          </a:p>
        </p:txBody>
      </p:sp>
      <p:sp>
        <p:nvSpPr>
          <p:cNvPr id="14" name="Text 11"/>
          <p:cNvSpPr/>
          <p:nvPr/>
        </p:nvSpPr>
        <p:spPr>
          <a:xfrm>
            <a:off x="4585716" y="3867912"/>
            <a:ext cx="2990088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C6D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vendors must be honest about residual uncertainty, preventing the moral hazard that arises when users over-trust the system.</a:t>
            </a:r>
            <a:endParaRPr lang="en-US" sz="1350" dirty="0"/>
          </a:p>
        </p:txBody>
      </p:sp>
      <p:sp>
        <p:nvSpPr>
          <p:cNvPr id="15" name="conten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19288" y="2240280"/>
            <a:ext cx="3538728" cy="3566160"/>
          </a:xfrm>
          <a:prstGeom prst="roundRect">
            <a:avLst>
              <a:gd name="adj" fmla="val 2326"/>
            </a:avLst>
          </a:prstGeom>
          <a:solidFill>
            <a:srgbClr val="141C2B"/>
          </a:solidFill>
          <a:ln w="12700">
            <a:solidFill>
              <a:srgbClr val="2C3852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8293608" y="2496312"/>
            <a:ext cx="1371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3B9E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03</a:t>
            </a:r>
            <a:endParaRPr lang="en-US" sz="3000" dirty="0"/>
          </a:p>
        </p:txBody>
      </p:sp>
      <p:sp>
        <p:nvSpPr>
          <p:cNvPr id="17" name="Text 14"/>
          <p:cNvSpPr/>
          <p:nvPr/>
        </p:nvSpPr>
        <p:spPr>
          <a:xfrm>
            <a:off x="8293608" y="3172968"/>
            <a:ext cx="299008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F2F6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Governance Strategy</a:t>
            </a:r>
            <a:endParaRPr lang="en-US" sz="1800" dirty="0"/>
          </a:p>
        </p:txBody>
      </p:sp>
      <p:sp>
        <p:nvSpPr>
          <p:cNvPr id="18" name="Text 15"/>
          <p:cNvSpPr/>
          <p:nvPr/>
        </p:nvSpPr>
        <p:spPr>
          <a:xfrm>
            <a:off x="8293608" y="3867912"/>
            <a:ext cx="2990088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C6D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Implement layered assurance, fallback systems, auditing, and risk standards — governing acceptable risk rather than promising absolute safety.</a:t>
            </a:r>
            <a:endParaRPr lang="en-US" sz="1350" dirty="0"/>
          </a:p>
        </p:txBody>
      </p:sp>
      <p:sp>
        <p:nvSpPr>
          <p:cNvPr id="19" name="Text 16"/>
          <p:cNvSpPr/>
          <p:nvPr/>
        </p:nvSpPr>
        <p:spPr>
          <a:xfrm>
            <a:off x="603504" y="598932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6FB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 acceptable risk — not the myth of absolute safety.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603504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Certainty–Scope Trade-Off in AI</a:t>
            </a:r>
            <a:endParaRPr lang="en-US" sz="900" dirty="0"/>
          </a:p>
        </p:txBody>
      </p:sp>
      <p:sp>
        <p:nvSpPr>
          <p:cNvPr id="21" name="Text 18"/>
          <p:cNvSpPr/>
          <p:nvPr/>
        </p:nvSpPr>
        <p:spPr>
          <a:xfrm>
            <a:off x="10058400" y="6510528"/>
            <a:ext cx="15179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6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612</Words>
  <Application>Microsoft Macintosh PowerPoint</Application>
  <PresentationFormat>Widescreen</PresentationFormat>
  <Paragraphs>88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Aptos</vt:lpstr>
      <vt:lpstr>Aptos Display</vt:lpstr>
      <vt:lpstr>Arial</vt:lpstr>
      <vt:lpstr>Calibri</vt:lpstr>
      <vt:lpstr>Consolas</vt:lpstr>
      <vt:lpstr>Trebuchet MS</vt:lpstr>
      <vt:lpstr>Office Theme</vt:lpstr>
      <vt:lpstr>The Certainty–Scope Trade-Off in AI</vt:lpstr>
      <vt:lpstr>Two Paradigms, Opposite Strengths</vt:lpstr>
      <vt:lpstr>The Mathematical Boundary</vt:lpstr>
      <vt:lpstr>Why the Conjecture Holds</vt:lpstr>
      <vt:lpstr>System Design in the High-Scope Era</vt:lpstr>
      <vt:lpstr>Pragmatic Risk Management over Mythical Infallibility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Ephraim Ohana</dc:creator>
  <cp:lastModifiedBy>Ephraim Ohana</cp:lastModifiedBy>
  <cp:revision>1</cp:revision>
  <dcterms:created xsi:type="dcterms:W3CDTF">2026-07-26T22:52:25Z</dcterms:created>
  <dcterms:modified xsi:type="dcterms:W3CDTF">2026-07-26T23:25:50Z</dcterms:modified>
</cp:coreProperties>
</file>