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x="12192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2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2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9.png"/><Relationship Id="rId4" Type="http://schemas.openxmlformats.org/officeDocument/2006/relationships/image" Target="../media/image30.png"/><Relationship Id="rId5" Type="http://schemas.openxmlformats.org/officeDocument/2006/relationships/image" Target="../media/image31.png"/><Relationship Id="rId6" Type="http://schemas.openxmlformats.org/officeDocument/2006/relationships/image" Target="../media/image32.png"/><Relationship Id="rId7" Type="http://schemas.openxmlformats.org/officeDocument/2006/relationships/image" Target="../media/image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9" Type="http://schemas.openxmlformats.org/officeDocument/2006/relationships/image" Target="../media/image12.png"/><Relationship Id="rId10" Type="http://schemas.openxmlformats.org/officeDocument/2006/relationships/image" Target="../media/image13.png"/><Relationship Id="rId11"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1.png"/></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4062412" y="2615505"/>
            <a:ext cx="4067175" cy="352425"/>
          </a:xfrm>
          <a:prstGeom prst="rect">
            <a:avLst/>
          </a:prstGeom>
        </p:spPr>
      </p:pic>
      <p:sp>
        <p:nvSpPr>
          <p:cNvPr id="4" name="TextBox 3"/>
          <p:cNvSpPr txBox="1"/>
          <p:nvPr/>
        </p:nvSpPr>
        <p:spPr>
          <a:xfrm>
            <a:off x="1935480" y="3196530"/>
            <a:ext cx="8321040" cy="731490"/>
          </a:xfrm>
          <a:prstGeom prst="rect">
            <a:avLst/>
          </a:prstGeom>
          <a:noFill/>
        </p:spPr>
        <p:txBody>
          <a:bodyPr wrap="square" lIns="0" rIns="0" tIns="0" bIns="0" anchor="t">
            <a:spAutoFit/>
          </a:bodyPr>
          <a:lstStyle/>
          <a:p>
            <a:pPr algn="ctr">
              <a:lnSpc>
                <a:spcPts val="5759"/>
              </a:lnSpc>
            </a:pPr>
            <a:r>
              <a:rPr b="1" sz="4800" i="0" u="none">
                <a:solidFill>
                  <a:srgbClr val="0F172A"/>
                </a:solidFill>
                <a:latin typeface="Poppins"/>
              </a:rPr>
              <a:t>Philosophy of Information</a:t>
            </a:r>
          </a:p>
        </p:txBody>
      </p:sp>
      <p:sp>
        <p:nvSpPr>
          <p:cNvPr id="5" name="TextBox 4"/>
          <p:cNvSpPr txBox="1"/>
          <p:nvPr/>
        </p:nvSpPr>
        <p:spPr>
          <a:xfrm>
            <a:off x="2343150" y="3928020"/>
            <a:ext cx="7505700" cy="314325"/>
          </a:xfrm>
          <a:prstGeom prst="rect">
            <a:avLst/>
          </a:prstGeom>
          <a:noFill/>
        </p:spPr>
        <p:txBody>
          <a:bodyPr wrap="square" lIns="0" rIns="0" tIns="0" bIns="0" anchor="t">
            <a:spAutoFit/>
          </a:bodyPr>
          <a:lstStyle/>
          <a:p>
            <a:pPr algn="ctr">
              <a:lnSpc>
                <a:spcPts val="2475"/>
              </a:lnSpc>
            </a:pPr>
            <a:r>
              <a:rPr b="0" sz="1650" i="0" u="none">
                <a:solidFill>
                  <a:srgbClr val="475569"/>
                </a:solidFill>
                <a:latin typeface="Lato"/>
              </a:rPr>
              <a:t>Exploring Luciano Floridi's Metaphysical and Ethical Framework for the Digital Age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571500" y="4428083"/>
            <a:ext cx="3680460" cy="274290"/>
          </a:xfrm>
          <a:prstGeom prst="rect">
            <a:avLst/>
          </a:prstGeom>
          <a:noFill/>
        </p:spPr>
        <p:txBody>
          <a:bodyPr wrap="square" lIns="0" rIns="0" tIns="0" bIns="0" anchor="t">
            <a:spAutoFit/>
          </a:bodyPr>
          <a:lstStyle/>
          <a:p>
            <a:pPr algn="l">
              <a:lnSpc>
                <a:spcPts val="2160"/>
              </a:lnSpc>
            </a:pPr>
            <a:r>
              <a:rPr b="0" sz="1800" i="0" u="none">
                <a:solidFill>
                  <a:srgbClr val="0284C7"/>
                </a:solidFill>
                <a:latin typeface="Poppins SemiBold"/>
              </a:rPr>
              <a:t>Distributed Agency</a:t>
            </a:r>
          </a:p>
        </p:txBody>
      </p:sp>
      <p:sp>
        <p:nvSpPr>
          <p:cNvPr id="4" name="TextBox 3"/>
          <p:cNvSpPr txBox="1"/>
          <p:nvPr/>
        </p:nvSpPr>
        <p:spPr>
          <a:xfrm>
            <a:off x="571500" y="4816673"/>
            <a:ext cx="3505200" cy="771525"/>
          </a:xfrm>
          <a:prstGeom prst="rect">
            <a:avLst/>
          </a:prstGeom>
          <a:noFill/>
        </p:spPr>
        <p:txBody>
          <a:bodyPr wrap="square" lIns="0" rIns="0" tIns="0" bIns="0" anchor="t">
            <a:spAutoFit/>
          </a:bodyPr>
          <a:lstStyle/>
          <a:p>
            <a:pPr algn="l">
              <a:lnSpc>
                <a:spcPts val="2025"/>
              </a:lnSpc>
            </a:pPr>
            <a:r>
              <a:rPr b="0" sz="1350" i="0" u="none">
                <a:solidFill>
                  <a:srgbClr val="334155"/>
                </a:solidFill>
                <a:latin typeface="Lato"/>
              </a:rPr>
              <a:t>AI algorithms execute decisions autonomously, obscuring traditional moral accountability lines.</a:t>
            </a:r>
          </a:p>
        </p:txBody>
      </p:sp>
      <p:sp>
        <p:nvSpPr>
          <p:cNvPr id="5" name="TextBox 4"/>
          <p:cNvSpPr txBox="1"/>
          <p:nvPr/>
        </p:nvSpPr>
        <p:spPr>
          <a:xfrm>
            <a:off x="4343400" y="4428083"/>
            <a:ext cx="3680460" cy="274290"/>
          </a:xfrm>
          <a:prstGeom prst="rect">
            <a:avLst/>
          </a:prstGeom>
          <a:noFill/>
        </p:spPr>
        <p:txBody>
          <a:bodyPr wrap="square" lIns="0" rIns="0" tIns="0" bIns="0" anchor="t">
            <a:spAutoFit/>
          </a:bodyPr>
          <a:lstStyle/>
          <a:p>
            <a:pPr algn="l">
              <a:lnSpc>
                <a:spcPts val="2160"/>
              </a:lnSpc>
            </a:pPr>
            <a:r>
              <a:rPr b="0" sz="1800" i="0" u="none">
                <a:solidFill>
                  <a:srgbClr val="0284C7"/>
                </a:solidFill>
                <a:latin typeface="Poppins SemiBold"/>
              </a:rPr>
              <a:t>Data Sovereignty</a:t>
            </a:r>
          </a:p>
        </p:txBody>
      </p:sp>
      <p:sp>
        <p:nvSpPr>
          <p:cNvPr id="6" name="TextBox 5"/>
          <p:cNvSpPr txBox="1"/>
          <p:nvPr/>
        </p:nvSpPr>
        <p:spPr>
          <a:xfrm>
            <a:off x="4343400" y="4816673"/>
            <a:ext cx="3505200" cy="771525"/>
          </a:xfrm>
          <a:prstGeom prst="rect">
            <a:avLst/>
          </a:prstGeom>
          <a:noFill/>
        </p:spPr>
        <p:txBody>
          <a:bodyPr wrap="square" lIns="0" rIns="0" tIns="0" bIns="0" anchor="t">
            <a:spAutoFit/>
          </a:bodyPr>
          <a:lstStyle/>
          <a:p>
            <a:pPr algn="l">
              <a:lnSpc>
                <a:spcPts val="2025"/>
              </a:lnSpc>
            </a:pPr>
            <a:r>
              <a:rPr b="0" sz="1350" i="0" u="none">
                <a:solidFill>
                  <a:srgbClr val="334155"/>
                </a:solidFill>
                <a:latin typeface="Lato"/>
              </a:rPr>
              <a:t>Protection of personal identity and informational integrity against pervasive surveillance.</a:t>
            </a:r>
          </a:p>
        </p:txBody>
      </p:sp>
      <p:sp>
        <p:nvSpPr>
          <p:cNvPr id="7" name="TextBox 6"/>
          <p:cNvSpPr txBox="1"/>
          <p:nvPr/>
        </p:nvSpPr>
        <p:spPr>
          <a:xfrm>
            <a:off x="8115300" y="4428083"/>
            <a:ext cx="3680460" cy="274290"/>
          </a:xfrm>
          <a:prstGeom prst="rect">
            <a:avLst/>
          </a:prstGeom>
          <a:noFill/>
        </p:spPr>
        <p:txBody>
          <a:bodyPr wrap="square" lIns="0" rIns="0" tIns="0" bIns="0" anchor="t">
            <a:spAutoFit/>
          </a:bodyPr>
          <a:lstStyle/>
          <a:p>
            <a:pPr algn="l">
              <a:lnSpc>
                <a:spcPts val="2160"/>
              </a:lnSpc>
            </a:pPr>
            <a:r>
              <a:rPr b="0" sz="1800" i="0" u="none">
                <a:solidFill>
                  <a:srgbClr val="0284C7"/>
                </a:solidFill>
                <a:latin typeface="Poppins SemiBold"/>
              </a:rPr>
              <a:t>Human Agency</a:t>
            </a:r>
          </a:p>
        </p:txBody>
      </p:sp>
      <p:sp>
        <p:nvSpPr>
          <p:cNvPr id="8" name="TextBox 7"/>
          <p:cNvSpPr txBox="1"/>
          <p:nvPr/>
        </p:nvSpPr>
        <p:spPr>
          <a:xfrm>
            <a:off x="8115300" y="4816673"/>
            <a:ext cx="3505200" cy="771525"/>
          </a:xfrm>
          <a:prstGeom prst="rect">
            <a:avLst/>
          </a:prstGeom>
          <a:noFill/>
        </p:spPr>
        <p:txBody>
          <a:bodyPr wrap="square" lIns="0" rIns="0" tIns="0" bIns="0" anchor="t">
            <a:spAutoFit/>
          </a:bodyPr>
          <a:lstStyle/>
          <a:p>
            <a:pPr algn="l">
              <a:lnSpc>
                <a:spcPts val="2025"/>
              </a:lnSpc>
            </a:pPr>
            <a:r>
              <a:rPr b="0" sz="1350" i="0" u="none">
                <a:solidFill>
                  <a:srgbClr val="334155"/>
                </a:solidFill>
                <a:latin typeface="Lato"/>
              </a:rPr>
              <a:t>Ensuring AI governance safeguards human dignity while fostering beneficial digital innovation.</a:t>
            </a:r>
          </a:p>
        </p:txBody>
      </p:sp>
      <p:pic>
        <p:nvPicPr>
          <p:cNvPr id="9" name="Picture 8" descr="image.png"/>
          <p:cNvPicPr>
            <a:picLocks noChangeAspect="1"/>
          </p:cNvPicPr>
          <p:nvPr/>
        </p:nvPicPr>
        <p:blipFill>
          <a:blip r:embed="rId3"/>
          <a:stretch>
            <a:fillRect/>
          </a:stretch>
        </p:blipFill>
        <p:spPr>
          <a:xfrm>
            <a:off x="571500" y="1989683"/>
            <a:ext cx="3505200" cy="2286000"/>
          </a:xfrm>
          <a:prstGeom prst="rect">
            <a:avLst/>
          </a:prstGeom>
        </p:spPr>
      </p:pic>
      <p:pic>
        <p:nvPicPr>
          <p:cNvPr id="10" name="Picture 9" descr="image.png"/>
          <p:cNvPicPr>
            <a:picLocks noChangeAspect="1"/>
          </p:cNvPicPr>
          <p:nvPr/>
        </p:nvPicPr>
        <p:blipFill>
          <a:blip r:embed="rId4"/>
          <a:stretch>
            <a:fillRect/>
          </a:stretch>
        </p:blipFill>
        <p:spPr>
          <a:xfrm>
            <a:off x="4343400" y="1989683"/>
            <a:ext cx="3505200" cy="2286000"/>
          </a:xfrm>
          <a:prstGeom prst="rect">
            <a:avLst/>
          </a:prstGeom>
        </p:spPr>
      </p:pic>
      <p:pic>
        <p:nvPicPr>
          <p:cNvPr id="11" name="Picture 10" descr="image.png"/>
          <p:cNvPicPr>
            <a:picLocks noChangeAspect="1"/>
          </p:cNvPicPr>
          <p:nvPr/>
        </p:nvPicPr>
        <p:blipFill>
          <a:blip r:embed="rId5"/>
          <a:stretch>
            <a:fillRect/>
          </a:stretch>
        </p:blipFill>
        <p:spPr>
          <a:xfrm>
            <a:off x="8115300" y="1989683"/>
            <a:ext cx="3505200" cy="2286000"/>
          </a:xfrm>
          <a:prstGeom prst="rect">
            <a:avLst/>
          </a:prstGeom>
        </p:spPr>
      </p:pic>
      <p:sp>
        <p:nvSpPr>
          <p:cNvPr id="12" name="TextBox 11"/>
          <p:cNvSpPr txBox="1"/>
          <p:nvPr/>
        </p:nvSpPr>
        <p:spPr>
          <a:xfrm>
            <a:off x="571500" y="476250"/>
            <a:ext cx="11601450" cy="434280"/>
          </a:xfrm>
          <a:prstGeom prst="rect">
            <a:avLst/>
          </a:prstGeom>
          <a:noFill/>
        </p:spPr>
        <p:txBody>
          <a:bodyPr wrap="square" lIns="0" rIns="0" tIns="0" bIns="0" anchor="t">
            <a:spAutoFit/>
          </a:bodyPr>
          <a:lstStyle/>
          <a:p>
            <a:pPr algn="l">
              <a:lnSpc>
                <a:spcPts val="3420"/>
              </a:lnSpc>
            </a:pPr>
            <a:r>
              <a:rPr b="1" sz="2850" i="0" u="none">
                <a:solidFill>
                  <a:srgbClr val="0F172A"/>
                </a:solidFill>
                <a:latin typeface="Poppins"/>
              </a:rPr>
              <a:t>Challenges in AI Governance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4055715"/>
            <a:ext cx="2541240" cy="1757362"/>
          </a:xfrm>
          <a:prstGeom prst="rect">
            <a:avLst/>
          </a:prstGeom>
        </p:spPr>
      </p:pic>
      <p:pic>
        <p:nvPicPr>
          <p:cNvPr id="4" name="Picture 3" descr="image.png"/>
          <p:cNvPicPr>
            <a:picLocks noChangeAspect="1"/>
          </p:cNvPicPr>
          <p:nvPr/>
        </p:nvPicPr>
        <p:blipFill>
          <a:blip r:embed="rId4"/>
          <a:stretch>
            <a:fillRect/>
          </a:stretch>
        </p:blipFill>
        <p:spPr>
          <a:xfrm>
            <a:off x="3407419" y="1764952"/>
            <a:ext cx="2541240" cy="1757362"/>
          </a:xfrm>
          <a:prstGeom prst="rect">
            <a:avLst/>
          </a:prstGeom>
        </p:spPr>
      </p:pic>
      <p:pic>
        <p:nvPicPr>
          <p:cNvPr id="5" name="Picture 4" descr="image.png"/>
          <p:cNvPicPr>
            <a:picLocks noChangeAspect="1"/>
          </p:cNvPicPr>
          <p:nvPr/>
        </p:nvPicPr>
        <p:blipFill>
          <a:blip r:embed="rId5"/>
          <a:stretch>
            <a:fillRect/>
          </a:stretch>
        </p:blipFill>
        <p:spPr>
          <a:xfrm>
            <a:off x="6243339" y="4055715"/>
            <a:ext cx="2541240" cy="1757362"/>
          </a:xfrm>
          <a:prstGeom prst="rect">
            <a:avLst/>
          </a:prstGeom>
        </p:spPr>
      </p:pic>
      <p:pic>
        <p:nvPicPr>
          <p:cNvPr id="6" name="Picture 5" descr="image.png"/>
          <p:cNvPicPr>
            <a:picLocks noChangeAspect="1"/>
          </p:cNvPicPr>
          <p:nvPr/>
        </p:nvPicPr>
        <p:blipFill>
          <a:blip r:embed="rId6"/>
          <a:stretch>
            <a:fillRect/>
          </a:stretch>
        </p:blipFill>
        <p:spPr>
          <a:xfrm>
            <a:off x="9079259" y="1979265"/>
            <a:ext cx="2541240" cy="1543050"/>
          </a:xfrm>
          <a:prstGeom prst="rect">
            <a:avLst/>
          </a:prstGeom>
        </p:spPr>
      </p:pic>
      <p:sp>
        <p:nvSpPr>
          <p:cNvPr id="7" name="Rectangle 6"/>
          <p:cNvSpPr/>
          <p:nvPr/>
        </p:nvSpPr>
        <p:spPr>
          <a:xfrm>
            <a:off x="571500" y="3769965"/>
            <a:ext cx="11049000" cy="38100"/>
          </a:xfrm>
          <a:prstGeom prst="rect">
            <a:avLst/>
          </a:prstGeom>
          <a:solidFill>
            <a:srgbClr val="CBD5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717995" y="4255740"/>
            <a:ext cx="2248249" cy="228600"/>
          </a:xfrm>
          <a:prstGeom prst="rect">
            <a:avLst/>
          </a:prstGeom>
          <a:noFill/>
        </p:spPr>
        <p:txBody>
          <a:bodyPr wrap="square" lIns="0" rIns="0" tIns="0" bIns="0" anchor="t">
            <a:spAutoFit/>
          </a:bodyPr>
          <a:lstStyle/>
          <a:p>
            <a:pPr algn="ctr">
              <a:lnSpc>
                <a:spcPts val="1800"/>
              </a:lnSpc>
            </a:pPr>
            <a:r>
              <a:rPr b="0" sz="1500" i="0" u="none">
                <a:solidFill>
                  <a:srgbClr val="0284C7"/>
                </a:solidFill>
                <a:latin typeface="Poppins SemiBold"/>
              </a:rPr>
              <a:t>2011</a:t>
            </a:r>
          </a:p>
        </p:txBody>
      </p:sp>
      <p:sp>
        <p:nvSpPr>
          <p:cNvPr id="9" name="TextBox 8"/>
          <p:cNvSpPr txBox="1"/>
          <p:nvPr/>
        </p:nvSpPr>
        <p:spPr>
          <a:xfrm>
            <a:off x="771525" y="4541490"/>
            <a:ext cx="2141190" cy="1071562"/>
          </a:xfrm>
          <a:prstGeom prst="rect">
            <a:avLst/>
          </a:prstGeom>
          <a:noFill/>
        </p:spPr>
        <p:txBody>
          <a:bodyPr wrap="square" lIns="0" rIns="0" tIns="0" bIns="0" anchor="t">
            <a:spAutoFit/>
          </a:bodyPr>
          <a:lstStyle/>
          <a:p>
            <a:pPr algn="ctr">
              <a:lnSpc>
                <a:spcPts val="1687"/>
              </a:lnSpc>
            </a:pPr>
            <a:r>
              <a:rPr b="1" sz="1125" i="0" u="none">
                <a:solidFill>
                  <a:srgbClr val="334155"/>
                </a:solidFill>
                <a:latin typeface="Lato"/>
              </a:rPr>
              <a:t>Philosophy of Info</a:t>
            </a:r>
            <a:r>
              <a:t>
</a:t>
            </a:r>
            <a:r>
              <a:rPr b="0" sz="1125" i="0" u="none">
                <a:solidFill>
                  <a:srgbClr val="334155"/>
                </a:solidFill>
                <a:latin typeface="Lato"/>
              </a:rPr>
              <a:t> Foundational monograph establishing information as fundamental as being or knowledge.</a:t>
            </a:r>
          </a:p>
        </p:txBody>
      </p:sp>
      <p:sp>
        <p:nvSpPr>
          <p:cNvPr id="10" name="TextBox 9"/>
          <p:cNvSpPr txBox="1"/>
          <p:nvPr/>
        </p:nvSpPr>
        <p:spPr>
          <a:xfrm>
            <a:off x="3553915" y="1964977"/>
            <a:ext cx="2248249" cy="228600"/>
          </a:xfrm>
          <a:prstGeom prst="rect">
            <a:avLst/>
          </a:prstGeom>
          <a:noFill/>
        </p:spPr>
        <p:txBody>
          <a:bodyPr wrap="square" lIns="0" rIns="0" tIns="0" bIns="0" anchor="t">
            <a:spAutoFit/>
          </a:bodyPr>
          <a:lstStyle/>
          <a:p>
            <a:pPr algn="ctr">
              <a:lnSpc>
                <a:spcPts val="1800"/>
              </a:lnSpc>
            </a:pPr>
            <a:r>
              <a:rPr b="0" sz="1500" i="0" u="none">
                <a:solidFill>
                  <a:srgbClr val="0284C7"/>
                </a:solidFill>
                <a:latin typeface="Poppins SemiBold"/>
              </a:rPr>
              <a:t>2013</a:t>
            </a:r>
          </a:p>
        </p:txBody>
      </p:sp>
      <p:sp>
        <p:nvSpPr>
          <p:cNvPr id="11" name="TextBox 10"/>
          <p:cNvSpPr txBox="1"/>
          <p:nvPr/>
        </p:nvSpPr>
        <p:spPr>
          <a:xfrm>
            <a:off x="3607444" y="2250727"/>
            <a:ext cx="2141190" cy="1071562"/>
          </a:xfrm>
          <a:prstGeom prst="rect">
            <a:avLst/>
          </a:prstGeom>
          <a:noFill/>
        </p:spPr>
        <p:txBody>
          <a:bodyPr wrap="square" lIns="0" rIns="0" tIns="0" bIns="0" anchor="t">
            <a:spAutoFit/>
          </a:bodyPr>
          <a:lstStyle/>
          <a:p>
            <a:pPr algn="ctr">
              <a:lnSpc>
                <a:spcPts val="1687"/>
              </a:lnSpc>
            </a:pPr>
            <a:r>
              <a:rPr b="1" sz="1125" i="0" u="none">
                <a:solidFill>
                  <a:srgbClr val="334155"/>
                </a:solidFill>
                <a:latin typeface="Lato"/>
              </a:rPr>
              <a:t>Ethics of Info</a:t>
            </a:r>
            <a:r>
              <a:t>
</a:t>
            </a:r>
            <a:r>
              <a:rPr b="0" sz="1125" i="0" u="none">
                <a:solidFill>
                  <a:srgbClr val="334155"/>
                </a:solidFill>
                <a:latin typeface="Lato"/>
              </a:rPr>
              <a:t> Formulating macroethical principles to prevent informational entropy in the infosphere.</a:t>
            </a:r>
          </a:p>
        </p:txBody>
      </p:sp>
      <p:sp>
        <p:nvSpPr>
          <p:cNvPr id="12" name="TextBox 11"/>
          <p:cNvSpPr txBox="1"/>
          <p:nvPr/>
        </p:nvSpPr>
        <p:spPr>
          <a:xfrm>
            <a:off x="6389835" y="4255740"/>
            <a:ext cx="2248249" cy="228600"/>
          </a:xfrm>
          <a:prstGeom prst="rect">
            <a:avLst/>
          </a:prstGeom>
          <a:noFill/>
        </p:spPr>
        <p:txBody>
          <a:bodyPr wrap="square" lIns="0" rIns="0" tIns="0" bIns="0" anchor="t">
            <a:spAutoFit/>
          </a:bodyPr>
          <a:lstStyle/>
          <a:p>
            <a:pPr algn="ctr">
              <a:lnSpc>
                <a:spcPts val="1800"/>
              </a:lnSpc>
            </a:pPr>
            <a:r>
              <a:rPr b="0" sz="1500" i="0" u="none">
                <a:solidFill>
                  <a:srgbClr val="0284C7"/>
                </a:solidFill>
                <a:latin typeface="Poppins SemiBold"/>
              </a:rPr>
              <a:t>2014</a:t>
            </a:r>
          </a:p>
        </p:txBody>
      </p:sp>
      <p:sp>
        <p:nvSpPr>
          <p:cNvPr id="13" name="TextBox 12"/>
          <p:cNvSpPr txBox="1"/>
          <p:nvPr/>
        </p:nvSpPr>
        <p:spPr>
          <a:xfrm>
            <a:off x="6443364" y="4541490"/>
            <a:ext cx="2141190" cy="1071562"/>
          </a:xfrm>
          <a:prstGeom prst="rect">
            <a:avLst/>
          </a:prstGeom>
          <a:noFill/>
        </p:spPr>
        <p:txBody>
          <a:bodyPr wrap="square" lIns="0" rIns="0" tIns="0" bIns="0" anchor="t">
            <a:spAutoFit/>
          </a:bodyPr>
          <a:lstStyle/>
          <a:p>
            <a:pPr algn="ctr">
              <a:lnSpc>
                <a:spcPts val="1687"/>
              </a:lnSpc>
            </a:pPr>
            <a:r>
              <a:rPr b="1" sz="1125" i="0" u="none">
                <a:solidFill>
                  <a:srgbClr val="334155"/>
                </a:solidFill>
                <a:latin typeface="Lato"/>
              </a:rPr>
              <a:t>4th Revolution</a:t>
            </a:r>
            <a:r>
              <a:t>
</a:t>
            </a:r>
            <a:r>
              <a:rPr b="0" sz="1125" i="0" u="none">
                <a:solidFill>
                  <a:srgbClr val="334155"/>
                </a:solidFill>
                <a:latin typeface="Lato"/>
              </a:rPr>
              <a:t> Detailing how the modern infosphere transforms human self-understanding and onlife reality.</a:t>
            </a:r>
          </a:p>
        </p:txBody>
      </p:sp>
      <p:sp>
        <p:nvSpPr>
          <p:cNvPr id="14" name="TextBox 13"/>
          <p:cNvSpPr txBox="1"/>
          <p:nvPr/>
        </p:nvSpPr>
        <p:spPr>
          <a:xfrm>
            <a:off x="9225755" y="2179290"/>
            <a:ext cx="2248249" cy="228600"/>
          </a:xfrm>
          <a:prstGeom prst="rect">
            <a:avLst/>
          </a:prstGeom>
          <a:noFill/>
        </p:spPr>
        <p:txBody>
          <a:bodyPr wrap="square" lIns="0" rIns="0" tIns="0" bIns="0" anchor="t">
            <a:spAutoFit/>
          </a:bodyPr>
          <a:lstStyle/>
          <a:p>
            <a:pPr algn="ctr">
              <a:lnSpc>
                <a:spcPts val="1800"/>
              </a:lnSpc>
            </a:pPr>
            <a:r>
              <a:rPr b="0" sz="1500" i="0" u="none">
                <a:solidFill>
                  <a:srgbClr val="0284C7"/>
                </a:solidFill>
                <a:latin typeface="Poppins SemiBold"/>
              </a:rPr>
              <a:t>2019+</a:t>
            </a:r>
          </a:p>
        </p:txBody>
      </p:sp>
      <p:sp>
        <p:nvSpPr>
          <p:cNvPr id="15" name="TextBox 14"/>
          <p:cNvSpPr txBox="1"/>
          <p:nvPr/>
        </p:nvSpPr>
        <p:spPr>
          <a:xfrm>
            <a:off x="9279284" y="2465040"/>
            <a:ext cx="2141190" cy="857250"/>
          </a:xfrm>
          <a:prstGeom prst="rect">
            <a:avLst/>
          </a:prstGeom>
          <a:noFill/>
        </p:spPr>
        <p:txBody>
          <a:bodyPr wrap="square" lIns="0" rIns="0" tIns="0" bIns="0" anchor="t">
            <a:spAutoFit/>
          </a:bodyPr>
          <a:lstStyle/>
          <a:p>
            <a:pPr algn="ctr">
              <a:lnSpc>
                <a:spcPts val="1687"/>
              </a:lnSpc>
            </a:pPr>
            <a:r>
              <a:rPr b="1" sz="1125" i="0" u="none">
                <a:solidFill>
                  <a:srgbClr val="334155"/>
                </a:solidFill>
                <a:latin typeface="Lato"/>
              </a:rPr>
              <a:t>Logic &amp; AI Ethics</a:t>
            </a:r>
            <a:r>
              <a:t>
</a:t>
            </a:r>
            <a:r>
              <a:rPr b="0" sz="1125" i="0" u="none">
                <a:solidFill>
                  <a:srgbClr val="334155"/>
                </a:solidFill>
                <a:latin typeface="Lato"/>
              </a:rPr>
              <a:t> Applying PI principles to international AI governance frameworks and global policy.</a:t>
            </a:r>
          </a:p>
        </p:txBody>
      </p:sp>
      <p:sp>
        <p:nvSpPr>
          <p:cNvPr id="16" name="TextBox 15"/>
          <p:cNvSpPr txBox="1"/>
          <p:nvPr/>
        </p:nvSpPr>
        <p:spPr>
          <a:xfrm>
            <a:off x="571500" y="476250"/>
            <a:ext cx="11601450" cy="434280"/>
          </a:xfrm>
          <a:prstGeom prst="rect">
            <a:avLst/>
          </a:prstGeom>
          <a:noFill/>
        </p:spPr>
        <p:txBody>
          <a:bodyPr wrap="square" lIns="0" rIns="0" tIns="0" bIns="0" anchor="t">
            <a:spAutoFit/>
          </a:bodyPr>
          <a:lstStyle/>
          <a:p>
            <a:pPr algn="l">
              <a:lnSpc>
                <a:spcPts val="3420"/>
              </a:lnSpc>
            </a:pPr>
            <a:r>
              <a:rPr b="1" sz="2850" i="0" u="none">
                <a:solidFill>
                  <a:srgbClr val="0F172A"/>
                </a:solidFill>
                <a:latin typeface="Poppins"/>
              </a:rPr>
              <a:t>Evolution of Floridi's Work</a:t>
            </a:r>
          </a:p>
        </p:txBody>
      </p:sp>
      <p:sp>
        <p:nvSpPr>
          <p:cNvPr id="17" name="Rounded Rectangle 16"/>
          <p:cNvSpPr/>
          <p:nvPr/>
        </p:nvSpPr>
        <p:spPr>
          <a:xfrm>
            <a:off x="1746870" y="3693765"/>
            <a:ext cx="190500" cy="190500"/>
          </a:xfrm>
          <a:prstGeom prst="roundRect">
            <a:avLst>
              <a:gd name="adj" fmla="val 50000"/>
            </a:avLst>
          </a:prstGeom>
          <a:solidFill>
            <a:srgbClr val="FFFFFF"/>
          </a:solidFill>
          <a:ln w="38100">
            <a:solidFill>
              <a:srgbClr val="0284C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ounded Rectangle 17"/>
          <p:cNvSpPr/>
          <p:nvPr/>
        </p:nvSpPr>
        <p:spPr>
          <a:xfrm>
            <a:off x="4582790" y="3693765"/>
            <a:ext cx="190500" cy="190500"/>
          </a:xfrm>
          <a:prstGeom prst="roundRect">
            <a:avLst>
              <a:gd name="adj" fmla="val 50000"/>
            </a:avLst>
          </a:prstGeom>
          <a:solidFill>
            <a:srgbClr val="FFFFFF"/>
          </a:solidFill>
          <a:ln w="38100">
            <a:solidFill>
              <a:srgbClr val="0284C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ounded Rectangle 18"/>
          <p:cNvSpPr/>
          <p:nvPr/>
        </p:nvSpPr>
        <p:spPr>
          <a:xfrm>
            <a:off x="7418709" y="3693765"/>
            <a:ext cx="190500" cy="190500"/>
          </a:xfrm>
          <a:prstGeom prst="roundRect">
            <a:avLst>
              <a:gd name="adj" fmla="val 50000"/>
            </a:avLst>
          </a:prstGeom>
          <a:solidFill>
            <a:srgbClr val="FFFFFF"/>
          </a:solidFill>
          <a:ln w="38100">
            <a:solidFill>
              <a:srgbClr val="0284C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ounded Rectangle 19"/>
          <p:cNvSpPr/>
          <p:nvPr/>
        </p:nvSpPr>
        <p:spPr>
          <a:xfrm>
            <a:off x="10254629" y="3693765"/>
            <a:ext cx="190500" cy="190500"/>
          </a:xfrm>
          <a:prstGeom prst="roundRect">
            <a:avLst>
              <a:gd name="adj" fmla="val 50000"/>
            </a:avLst>
          </a:prstGeom>
          <a:solidFill>
            <a:srgbClr val="FFFFFF"/>
          </a:solidFill>
          <a:ln w="38100">
            <a:solidFill>
              <a:srgbClr val="0284C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295275" y="476250"/>
            <a:ext cx="11601450" cy="822870"/>
          </a:xfrm>
          <a:prstGeom prst="rect">
            <a:avLst/>
          </a:prstGeom>
          <a:noFill/>
        </p:spPr>
        <p:txBody>
          <a:bodyPr wrap="square" lIns="0" rIns="0" tIns="0" bIns="0" anchor="t">
            <a:spAutoFit/>
          </a:bodyPr>
          <a:lstStyle/>
          <a:p>
            <a:pPr algn="ctr">
              <a:lnSpc>
                <a:spcPts val="6480"/>
              </a:lnSpc>
            </a:pPr>
            <a:r>
              <a:rPr b="1" sz="5400" i="0" u="none">
                <a:solidFill>
                  <a:srgbClr val="0F172A"/>
                </a:solidFill>
                <a:latin typeface="Poppins"/>
              </a:rPr>
              <a:t>Questions &amp; Dialogue</a:t>
            </a:r>
          </a:p>
        </p:txBody>
      </p:sp>
      <p:sp>
        <p:nvSpPr>
          <p:cNvPr id="4" name="TextBox 3"/>
          <p:cNvSpPr txBox="1"/>
          <p:nvPr/>
        </p:nvSpPr>
        <p:spPr>
          <a:xfrm>
            <a:off x="571500" y="1489620"/>
            <a:ext cx="11049000" cy="342900"/>
          </a:xfrm>
          <a:prstGeom prst="rect">
            <a:avLst/>
          </a:prstGeom>
          <a:noFill/>
        </p:spPr>
        <p:txBody>
          <a:bodyPr wrap="square" lIns="0" rIns="0" tIns="0" bIns="0" anchor="t">
            <a:spAutoFit/>
          </a:bodyPr>
          <a:lstStyle/>
          <a:p>
            <a:pPr algn="ctr">
              <a:lnSpc>
                <a:spcPts val="2700"/>
              </a:lnSpc>
            </a:pPr>
            <a:r>
              <a:rPr b="0" sz="1800" i="0" u="none">
                <a:solidFill>
                  <a:srgbClr val="475569"/>
                </a:solidFill>
                <a:latin typeface="Lato"/>
              </a:rPr>
              <a:t>Thank you for exploring Luciano Floridi's Philosophy of Information.</a:t>
            </a:r>
          </a:p>
        </p:txBody>
      </p:sp>
      <p:sp>
        <p:nvSpPr>
          <p:cNvPr id="5" name="TextBox 4"/>
          <p:cNvSpPr txBox="1"/>
          <p:nvPr/>
        </p:nvSpPr>
        <p:spPr>
          <a:xfrm>
            <a:off x="571500" y="2213520"/>
            <a:ext cx="11049000" cy="285750"/>
          </a:xfrm>
          <a:prstGeom prst="rect">
            <a:avLst/>
          </a:prstGeom>
          <a:noFill/>
        </p:spPr>
        <p:txBody>
          <a:bodyPr wrap="square" lIns="0" rIns="0" tIns="0" bIns="0" anchor="t">
            <a:spAutoFit/>
          </a:bodyPr>
          <a:lstStyle/>
          <a:p>
            <a:pPr algn="ctr"/>
            <a:r>
              <a:rPr b="0" sz="1500" i="0" u="none">
                <a:solidFill>
                  <a:srgbClr val="0284C7"/>
                </a:solidFill>
                <a:latin typeface="Poppins SemiBold"/>
              </a:rPr>
              <a:t>Infosphere &amp; AI Governance Series</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Rectangle 2"/>
          <p:cNvSpPr/>
          <p:nvPr/>
        </p:nvSpPr>
        <p:spPr>
          <a:xfrm>
            <a:off x="571500" y="1779240"/>
            <a:ext cx="11049000" cy="77152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571500" y="2550765"/>
            <a:ext cx="11049000" cy="77152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571500" y="3322290"/>
            <a:ext cx="11049000" cy="77152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71500" y="4093815"/>
            <a:ext cx="11049000" cy="77152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71500" y="2541240"/>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571500" y="2541240"/>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571500" y="3312765"/>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71500" y="3312765"/>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71500" y="4084290"/>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71500" y="4084290"/>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571500" y="4855815"/>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571500" y="4855815"/>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5" name="Picture 14" descr="image.png"/>
          <p:cNvPicPr>
            <a:picLocks noChangeAspect="1"/>
          </p:cNvPicPr>
          <p:nvPr/>
        </p:nvPicPr>
        <p:blipFill>
          <a:blip r:embed="rId3"/>
          <a:stretch>
            <a:fillRect/>
          </a:stretch>
        </p:blipFill>
        <p:spPr>
          <a:xfrm>
            <a:off x="571500" y="1922115"/>
            <a:ext cx="857250" cy="476250"/>
          </a:xfrm>
          <a:prstGeom prst="rect">
            <a:avLst/>
          </a:prstGeom>
        </p:spPr>
      </p:pic>
      <p:sp>
        <p:nvSpPr>
          <p:cNvPr id="16" name="TextBox 15"/>
          <p:cNvSpPr txBox="1"/>
          <p:nvPr/>
        </p:nvSpPr>
        <p:spPr>
          <a:xfrm>
            <a:off x="1666875" y="1929258"/>
            <a:ext cx="9953625" cy="185737"/>
          </a:xfrm>
          <a:prstGeom prst="rect">
            <a:avLst/>
          </a:prstGeom>
          <a:noFill/>
        </p:spPr>
        <p:txBody>
          <a:bodyPr wrap="square" lIns="0" rIns="0" tIns="0" bIns="0" anchor="t">
            <a:spAutoFit/>
          </a:bodyPr>
          <a:lstStyle/>
          <a:p>
            <a:pPr algn="l">
              <a:lnSpc>
                <a:spcPts val="1462"/>
              </a:lnSpc>
            </a:pPr>
            <a:r>
              <a:rPr b="0" sz="975" i="0" u="none">
                <a:solidFill>
                  <a:srgbClr val="334155"/>
                </a:solidFill>
                <a:latin typeface="Lato"/>
              </a:rPr>
              <a:t>https://as1.ftcdn.net/v2/jpg/20/46/80/70/1000_F_2046807010_HTwDXOcBaKNJkJUp356Qlf9SXmaRiR1d.jpg</a:t>
            </a:r>
          </a:p>
        </p:txBody>
      </p:sp>
      <p:sp>
        <p:nvSpPr>
          <p:cNvPr id="17" name="TextBox 16"/>
          <p:cNvSpPr txBox="1"/>
          <p:nvPr/>
        </p:nvSpPr>
        <p:spPr>
          <a:xfrm>
            <a:off x="1666875" y="2162621"/>
            <a:ext cx="9953625" cy="228600"/>
          </a:xfrm>
          <a:prstGeom prst="rect">
            <a:avLst/>
          </a:prstGeom>
          <a:noFill/>
        </p:spPr>
        <p:txBody>
          <a:bodyPr wrap="square" lIns="0" rIns="0" tIns="0" bIns="0" anchor="t">
            <a:spAutoFit/>
          </a:bodyPr>
          <a:lstStyle/>
          <a:p>
            <a:pPr algn="l">
              <a:lnSpc>
                <a:spcPts val="1800"/>
              </a:lnSpc>
            </a:pPr>
            <a:r>
              <a:rPr b="0" sz="1200" i="0" u="none">
                <a:solidFill>
                  <a:srgbClr val="334155"/>
                </a:solidFill>
                <a:latin typeface="Lato"/>
              </a:rPr>
              <a:t>Source: </a:t>
            </a:r>
            <a:r>
              <a:rPr b="0" sz="1200" i="0" u="none">
                <a:solidFill>
                  <a:srgbClr val="4F46E5"/>
                </a:solidFill>
                <a:latin typeface="Lato"/>
              </a:rPr>
              <a:t>www.europosters.se</a:t>
            </a:r>
          </a:p>
        </p:txBody>
      </p:sp>
      <p:pic>
        <p:nvPicPr>
          <p:cNvPr id="18" name="Picture 17" descr="image.png"/>
          <p:cNvPicPr>
            <a:picLocks noChangeAspect="1"/>
          </p:cNvPicPr>
          <p:nvPr/>
        </p:nvPicPr>
        <p:blipFill>
          <a:blip r:embed="rId4"/>
          <a:stretch>
            <a:fillRect/>
          </a:stretch>
        </p:blipFill>
        <p:spPr>
          <a:xfrm>
            <a:off x="571500" y="2693640"/>
            <a:ext cx="857250" cy="476250"/>
          </a:xfrm>
          <a:prstGeom prst="rect">
            <a:avLst/>
          </a:prstGeom>
        </p:spPr>
      </p:pic>
      <p:sp>
        <p:nvSpPr>
          <p:cNvPr id="19" name="TextBox 18"/>
          <p:cNvSpPr txBox="1"/>
          <p:nvPr/>
        </p:nvSpPr>
        <p:spPr>
          <a:xfrm>
            <a:off x="1666875" y="2700783"/>
            <a:ext cx="9953625" cy="185737"/>
          </a:xfrm>
          <a:prstGeom prst="rect">
            <a:avLst/>
          </a:prstGeom>
          <a:noFill/>
        </p:spPr>
        <p:txBody>
          <a:bodyPr wrap="square" lIns="0" rIns="0" tIns="0" bIns="0" anchor="t">
            <a:spAutoFit/>
          </a:bodyPr>
          <a:lstStyle/>
          <a:p>
            <a:pPr algn="l">
              <a:lnSpc>
                <a:spcPts val="1462"/>
              </a:lnSpc>
            </a:pPr>
            <a:r>
              <a:rPr b="0" sz="975" i="0" u="none">
                <a:solidFill>
                  <a:srgbClr val="334155"/>
                </a:solidFill>
                <a:latin typeface="Lato"/>
              </a:rPr>
              <a:t>https://images.squarespace-cdn.com/content/v1/647f71644da23c460898dc9f/328f7369-d8cb-4bba-ac47-fc27c39dc92a/ritual-os-central-glyph-quantum-mandala-min.jpg</a:t>
            </a:r>
          </a:p>
        </p:txBody>
      </p:sp>
      <p:sp>
        <p:nvSpPr>
          <p:cNvPr id="20" name="TextBox 19"/>
          <p:cNvSpPr txBox="1"/>
          <p:nvPr/>
        </p:nvSpPr>
        <p:spPr>
          <a:xfrm>
            <a:off x="1666875" y="2934146"/>
            <a:ext cx="9953625" cy="228600"/>
          </a:xfrm>
          <a:prstGeom prst="rect">
            <a:avLst/>
          </a:prstGeom>
          <a:noFill/>
        </p:spPr>
        <p:txBody>
          <a:bodyPr wrap="square" lIns="0" rIns="0" tIns="0" bIns="0" anchor="t">
            <a:spAutoFit/>
          </a:bodyPr>
          <a:lstStyle/>
          <a:p>
            <a:pPr algn="l">
              <a:lnSpc>
                <a:spcPts val="1800"/>
              </a:lnSpc>
            </a:pPr>
            <a:r>
              <a:rPr b="0" sz="1200" i="0" u="none">
                <a:solidFill>
                  <a:srgbClr val="334155"/>
                </a:solidFill>
                <a:latin typeface="Lato"/>
              </a:rPr>
              <a:t>Source: </a:t>
            </a:r>
            <a:r>
              <a:rPr b="0" sz="1200" i="0" u="none">
                <a:solidFill>
                  <a:srgbClr val="4F46E5"/>
                </a:solidFill>
                <a:latin typeface="Lato"/>
              </a:rPr>
              <a:t>www.ultra-unlimited.com</a:t>
            </a:r>
          </a:p>
        </p:txBody>
      </p:sp>
      <p:pic>
        <p:nvPicPr>
          <p:cNvPr id="21" name="Picture 20" descr="image.png"/>
          <p:cNvPicPr>
            <a:picLocks noChangeAspect="1"/>
          </p:cNvPicPr>
          <p:nvPr/>
        </p:nvPicPr>
        <p:blipFill>
          <a:blip r:embed="rId5"/>
          <a:stretch>
            <a:fillRect/>
          </a:stretch>
        </p:blipFill>
        <p:spPr>
          <a:xfrm>
            <a:off x="571500" y="3465165"/>
            <a:ext cx="857250" cy="476250"/>
          </a:xfrm>
          <a:prstGeom prst="rect">
            <a:avLst/>
          </a:prstGeom>
        </p:spPr>
      </p:pic>
      <p:sp>
        <p:nvSpPr>
          <p:cNvPr id="22" name="TextBox 21"/>
          <p:cNvSpPr txBox="1"/>
          <p:nvPr/>
        </p:nvSpPr>
        <p:spPr>
          <a:xfrm>
            <a:off x="1666875" y="3472308"/>
            <a:ext cx="9953625" cy="185737"/>
          </a:xfrm>
          <a:prstGeom prst="rect">
            <a:avLst/>
          </a:prstGeom>
          <a:noFill/>
        </p:spPr>
        <p:txBody>
          <a:bodyPr wrap="square" lIns="0" rIns="0" tIns="0" bIns="0" anchor="t">
            <a:spAutoFit/>
          </a:bodyPr>
          <a:lstStyle/>
          <a:p>
            <a:pPr algn="l">
              <a:lnSpc>
                <a:spcPts val="1462"/>
              </a:lnSpc>
            </a:pPr>
            <a:r>
              <a:rPr b="0" sz="975" i="0" u="none">
                <a:solidFill>
                  <a:srgbClr val="334155"/>
                </a:solidFill>
                <a:latin typeface="Lato"/>
              </a:rPr>
              <a:t>https://images.presentationgo.com/2025/04/ai-neural-network-brain.jpg</a:t>
            </a:r>
          </a:p>
        </p:txBody>
      </p:sp>
      <p:sp>
        <p:nvSpPr>
          <p:cNvPr id="23" name="TextBox 22"/>
          <p:cNvSpPr txBox="1"/>
          <p:nvPr/>
        </p:nvSpPr>
        <p:spPr>
          <a:xfrm>
            <a:off x="1666875" y="3705671"/>
            <a:ext cx="9953625" cy="228600"/>
          </a:xfrm>
          <a:prstGeom prst="rect">
            <a:avLst/>
          </a:prstGeom>
          <a:noFill/>
        </p:spPr>
        <p:txBody>
          <a:bodyPr wrap="square" lIns="0" rIns="0" tIns="0" bIns="0" anchor="t">
            <a:spAutoFit/>
          </a:bodyPr>
          <a:lstStyle/>
          <a:p>
            <a:pPr algn="l">
              <a:lnSpc>
                <a:spcPts val="1800"/>
              </a:lnSpc>
            </a:pPr>
            <a:r>
              <a:rPr b="0" sz="1200" i="0" u="none">
                <a:solidFill>
                  <a:srgbClr val="334155"/>
                </a:solidFill>
                <a:latin typeface="Lato"/>
              </a:rPr>
              <a:t>Source: </a:t>
            </a:r>
            <a:r>
              <a:rPr b="0" sz="1200" i="0" u="none">
                <a:solidFill>
                  <a:srgbClr val="4F46E5"/>
                </a:solidFill>
                <a:latin typeface="Lato"/>
              </a:rPr>
              <a:t>www.presentationgo.com</a:t>
            </a:r>
          </a:p>
        </p:txBody>
      </p:sp>
      <p:pic>
        <p:nvPicPr>
          <p:cNvPr id="24" name="Picture 23" descr="image.png"/>
          <p:cNvPicPr>
            <a:picLocks noChangeAspect="1"/>
          </p:cNvPicPr>
          <p:nvPr/>
        </p:nvPicPr>
        <p:blipFill>
          <a:blip r:embed="rId6"/>
          <a:stretch>
            <a:fillRect/>
          </a:stretch>
        </p:blipFill>
        <p:spPr>
          <a:xfrm>
            <a:off x="571500" y="4236690"/>
            <a:ext cx="857250" cy="476250"/>
          </a:xfrm>
          <a:prstGeom prst="rect">
            <a:avLst/>
          </a:prstGeom>
        </p:spPr>
      </p:pic>
      <p:sp>
        <p:nvSpPr>
          <p:cNvPr id="25" name="TextBox 24"/>
          <p:cNvSpPr txBox="1"/>
          <p:nvPr/>
        </p:nvSpPr>
        <p:spPr>
          <a:xfrm>
            <a:off x="1666875" y="4243833"/>
            <a:ext cx="9953625" cy="185737"/>
          </a:xfrm>
          <a:prstGeom prst="rect">
            <a:avLst/>
          </a:prstGeom>
          <a:noFill/>
        </p:spPr>
        <p:txBody>
          <a:bodyPr wrap="square" lIns="0" rIns="0" tIns="0" bIns="0" anchor="t">
            <a:spAutoFit/>
          </a:bodyPr>
          <a:lstStyle/>
          <a:p>
            <a:pPr algn="l">
              <a:lnSpc>
                <a:spcPts val="1462"/>
              </a:lnSpc>
            </a:pPr>
            <a:r>
              <a:rPr b="0" sz="975" i="0" u="none">
                <a:solidFill>
                  <a:srgbClr val="334155"/>
                </a:solidFill>
                <a:latin typeface="Lato"/>
              </a:rPr>
              <a:t>https://png.pngtree.com/png-vector/20250901/ourlarge/pngtree-d-digital-padlock-icon-for-cyber-security-data-protection-privacy-and-png-image_17346810.webp</a:t>
            </a:r>
          </a:p>
        </p:txBody>
      </p:sp>
      <p:sp>
        <p:nvSpPr>
          <p:cNvPr id="26" name="TextBox 25"/>
          <p:cNvSpPr txBox="1"/>
          <p:nvPr/>
        </p:nvSpPr>
        <p:spPr>
          <a:xfrm>
            <a:off x="1666875" y="4477196"/>
            <a:ext cx="9953625" cy="228600"/>
          </a:xfrm>
          <a:prstGeom prst="rect">
            <a:avLst/>
          </a:prstGeom>
          <a:noFill/>
        </p:spPr>
        <p:txBody>
          <a:bodyPr wrap="square" lIns="0" rIns="0" tIns="0" bIns="0" anchor="t">
            <a:spAutoFit/>
          </a:bodyPr>
          <a:lstStyle/>
          <a:p>
            <a:pPr algn="l">
              <a:lnSpc>
                <a:spcPts val="1800"/>
              </a:lnSpc>
            </a:pPr>
            <a:r>
              <a:rPr b="0" sz="1200" i="0" u="none">
                <a:solidFill>
                  <a:srgbClr val="334155"/>
                </a:solidFill>
                <a:latin typeface="Lato"/>
              </a:rPr>
              <a:t>Source: </a:t>
            </a:r>
            <a:r>
              <a:rPr b="0" sz="1200" i="0" u="none">
                <a:solidFill>
                  <a:srgbClr val="4F46E5"/>
                </a:solidFill>
                <a:latin typeface="Lato"/>
              </a:rPr>
              <a:t>pngtree.com</a:t>
            </a:r>
          </a:p>
        </p:txBody>
      </p:sp>
      <p:pic>
        <p:nvPicPr>
          <p:cNvPr id="27" name="Picture 26" descr="image.png"/>
          <p:cNvPicPr>
            <a:picLocks noChangeAspect="1"/>
          </p:cNvPicPr>
          <p:nvPr/>
        </p:nvPicPr>
        <p:blipFill>
          <a:blip r:embed="rId7"/>
          <a:stretch>
            <a:fillRect/>
          </a:stretch>
        </p:blipFill>
        <p:spPr>
          <a:xfrm>
            <a:off x="571500" y="5093940"/>
            <a:ext cx="857250" cy="476250"/>
          </a:xfrm>
          <a:prstGeom prst="rect">
            <a:avLst/>
          </a:prstGeom>
        </p:spPr>
      </p:pic>
      <p:sp>
        <p:nvSpPr>
          <p:cNvPr id="28" name="TextBox 27"/>
          <p:cNvSpPr txBox="1"/>
          <p:nvPr/>
        </p:nvSpPr>
        <p:spPr>
          <a:xfrm>
            <a:off x="1666875" y="5008215"/>
            <a:ext cx="9953625" cy="371475"/>
          </a:xfrm>
          <a:prstGeom prst="rect">
            <a:avLst/>
          </a:prstGeom>
          <a:noFill/>
        </p:spPr>
        <p:txBody>
          <a:bodyPr wrap="square" lIns="0" rIns="0" tIns="0" bIns="0" anchor="t">
            <a:spAutoFit/>
          </a:bodyPr>
          <a:lstStyle/>
          <a:p>
            <a:pPr algn="l">
              <a:lnSpc>
                <a:spcPts val="1462"/>
              </a:lnSpc>
            </a:pPr>
            <a:r>
              <a:rPr b="0" sz="975" i="0" u="none">
                <a:solidFill>
                  <a:srgbClr val="334155"/>
                </a:solidFill>
                <a:latin typeface="Lato"/>
              </a:rPr>
              <a:t>https://png.pngtree.com/thumb_back/fw800/background/20250605/pngtree-human-and-robot-hands-touching-connection-technology-artificial-intelligence-future-interaction-image_17290221.jpg</a:t>
            </a:r>
          </a:p>
        </p:txBody>
      </p:sp>
      <p:sp>
        <p:nvSpPr>
          <p:cNvPr id="29" name="TextBox 28"/>
          <p:cNvSpPr txBox="1"/>
          <p:nvPr/>
        </p:nvSpPr>
        <p:spPr>
          <a:xfrm>
            <a:off x="1666875" y="5427315"/>
            <a:ext cx="9953625" cy="228600"/>
          </a:xfrm>
          <a:prstGeom prst="rect">
            <a:avLst/>
          </a:prstGeom>
          <a:noFill/>
        </p:spPr>
        <p:txBody>
          <a:bodyPr wrap="square" lIns="0" rIns="0" tIns="0" bIns="0" anchor="t">
            <a:spAutoFit/>
          </a:bodyPr>
          <a:lstStyle/>
          <a:p>
            <a:pPr algn="l">
              <a:lnSpc>
                <a:spcPts val="1800"/>
              </a:lnSpc>
            </a:pPr>
            <a:r>
              <a:rPr b="0" sz="1200" i="0" u="none">
                <a:solidFill>
                  <a:srgbClr val="334155"/>
                </a:solidFill>
                <a:latin typeface="Lato"/>
              </a:rPr>
              <a:t>Source: </a:t>
            </a:r>
            <a:r>
              <a:rPr b="0" sz="1200" i="0" u="none">
                <a:solidFill>
                  <a:srgbClr val="4F46E5"/>
                </a:solidFill>
                <a:latin typeface="Lato"/>
              </a:rPr>
              <a:t>pngtree.com</a:t>
            </a:r>
          </a:p>
        </p:txBody>
      </p:sp>
      <p:sp>
        <p:nvSpPr>
          <p:cNvPr id="30" name="TextBox 29"/>
          <p:cNvSpPr txBox="1"/>
          <p:nvPr/>
        </p:nvSpPr>
        <p:spPr>
          <a:xfrm>
            <a:off x="571500" y="476250"/>
            <a:ext cx="11601450" cy="434280"/>
          </a:xfrm>
          <a:prstGeom prst="rect">
            <a:avLst/>
          </a:prstGeom>
          <a:noFill/>
        </p:spPr>
        <p:txBody>
          <a:bodyPr wrap="square" lIns="0" rIns="0" tIns="0" bIns="0" anchor="t">
            <a:spAutoFit/>
          </a:bodyPr>
          <a:lstStyle/>
          <a:p>
            <a:pPr algn="l">
              <a:lnSpc>
                <a:spcPts val="3420"/>
              </a:lnSpc>
            </a:pPr>
            <a:r>
              <a:rPr b="1" sz="2850" i="0" u="none">
                <a:solidFill>
                  <a:srgbClr val="0F172A"/>
                </a:solidFill>
                <a:latin typeface="Poppins"/>
              </a:rPr>
              <a:t>Image Sources</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2555557" y="2689919"/>
            <a:ext cx="7080885" cy="639960"/>
          </a:xfrm>
          <a:prstGeom prst="rect">
            <a:avLst/>
          </a:prstGeom>
          <a:noFill/>
        </p:spPr>
        <p:txBody>
          <a:bodyPr wrap="square" lIns="0" rIns="0" tIns="0" bIns="0" anchor="t">
            <a:spAutoFit/>
          </a:bodyPr>
          <a:lstStyle/>
          <a:p>
            <a:pPr algn="ctr">
              <a:lnSpc>
                <a:spcPts val="5040"/>
              </a:lnSpc>
            </a:pPr>
            <a:r>
              <a:rPr b="1" sz="4200" i="0" u="none">
                <a:solidFill>
                  <a:srgbClr val="0F172A"/>
                </a:solidFill>
                <a:latin typeface="Poppins"/>
              </a:rPr>
              <a:t>Conceptual Foundations</a:t>
            </a:r>
          </a:p>
        </p:txBody>
      </p:sp>
      <p:sp>
        <p:nvSpPr>
          <p:cNvPr id="4" name="TextBox 3"/>
          <p:cNvSpPr txBox="1"/>
          <p:nvPr/>
        </p:nvSpPr>
        <p:spPr>
          <a:xfrm>
            <a:off x="3752850" y="3482280"/>
            <a:ext cx="4686300" cy="257175"/>
          </a:xfrm>
          <a:prstGeom prst="rect">
            <a:avLst/>
          </a:prstGeom>
          <a:noFill/>
        </p:spPr>
        <p:txBody>
          <a:bodyPr wrap="square" lIns="0" rIns="0" tIns="0" bIns="0" anchor="t">
            <a:spAutoFit/>
          </a:bodyPr>
          <a:lstStyle/>
          <a:p>
            <a:pPr algn="ctr">
              <a:lnSpc>
                <a:spcPts val="2025"/>
              </a:lnSpc>
            </a:pPr>
            <a:r>
              <a:rPr b="0" sz="1350" i="0" u="none">
                <a:solidFill>
                  <a:srgbClr val="334155"/>
                </a:solidFill>
                <a:latin typeface="Lato"/>
              </a:rPr>
              <a:t>Shift from a materialist worldview to an informational ontology</a:t>
            </a:r>
          </a:p>
        </p:txBody>
      </p:sp>
      <p:sp>
        <p:nvSpPr>
          <p:cNvPr id="5" name="Rectangle 4"/>
          <p:cNvSpPr/>
          <p:nvPr/>
        </p:nvSpPr>
        <p:spPr>
          <a:xfrm>
            <a:off x="5715000" y="3929955"/>
            <a:ext cx="762000" cy="47625"/>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571500" y="1979265"/>
            <a:ext cx="5600700" cy="274290"/>
          </a:xfrm>
          <a:prstGeom prst="rect">
            <a:avLst/>
          </a:prstGeom>
          <a:noFill/>
        </p:spPr>
        <p:txBody>
          <a:bodyPr wrap="square" lIns="0" rIns="0" tIns="0" bIns="0" anchor="t">
            <a:spAutoFit/>
          </a:bodyPr>
          <a:lstStyle/>
          <a:p>
            <a:pPr algn="l">
              <a:lnSpc>
                <a:spcPts val="2160"/>
              </a:lnSpc>
            </a:pPr>
            <a:r>
              <a:rPr b="0" sz="1800" i="0" u="none">
                <a:solidFill>
                  <a:srgbClr val="0284C7"/>
                </a:solidFill>
                <a:latin typeface="Poppins SemiBold"/>
              </a:rPr>
              <a:t>Redefining Human Self-Understanding</a:t>
            </a:r>
          </a:p>
        </p:txBody>
      </p:sp>
      <p:sp>
        <p:nvSpPr>
          <p:cNvPr id="4" name="TextBox 3"/>
          <p:cNvSpPr txBox="1"/>
          <p:nvPr/>
        </p:nvSpPr>
        <p:spPr>
          <a:xfrm>
            <a:off x="838200" y="2367855"/>
            <a:ext cx="5067300" cy="257175"/>
          </a:xfrm>
          <a:prstGeom prst="rect">
            <a:avLst/>
          </a:prstGeom>
          <a:noFill/>
        </p:spPr>
        <p:txBody>
          <a:bodyPr wrap="square" lIns="0" rIns="0" tIns="0" bIns="0" anchor="t">
            <a:spAutoFit/>
          </a:bodyPr>
          <a:lstStyle/>
          <a:p>
            <a:pPr algn="l">
              <a:lnSpc>
                <a:spcPts val="2025"/>
              </a:lnSpc>
            </a:pPr>
            <a:r>
              <a:rPr b="0" sz="1350" i="0" u="none">
                <a:solidFill>
                  <a:srgbClr val="334155"/>
                </a:solidFill>
                <a:latin typeface="Lato"/>
              </a:rPr>
              <a:t>Copernicus displaced Earth from the center of the universe.</a:t>
            </a:r>
          </a:p>
        </p:txBody>
      </p:sp>
      <p:sp>
        <p:nvSpPr>
          <p:cNvPr id="5" name="TextBox 4"/>
          <p:cNvSpPr txBox="1"/>
          <p:nvPr/>
        </p:nvSpPr>
        <p:spPr>
          <a:xfrm>
            <a:off x="838200" y="2777430"/>
            <a:ext cx="5067300" cy="257175"/>
          </a:xfrm>
          <a:prstGeom prst="rect">
            <a:avLst/>
          </a:prstGeom>
          <a:noFill/>
        </p:spPr>
        <p:txBody>
          <a:bodyPr wrap="square" lIns="0" rIns="0" tIns="0" bIns="0" anchor="t">
            <a:spAutoFit/>
          </a:bodyPr>
          <a:lstStyle/>
          <a:p>
            <a:pPr algn="l">
              <a:lnSpc>
                <a:spcPts val="2025"/>
              </a:lnSpc>
            </a:pPr>
            <a:r>
              <a:rPr b="0" sz="1350" i="0" u="none">
                <a:solidFill>
                  <a:srgbClr val="334155"/>
                </a:solidFill>
                <a:latin typeface="Lato"/>
              </a:rPr>
              <a:t>Darwin displaced humanity from the center of the biological realm.</a:t>
            </a:r>
          </a:p>
        </p:txBody>
      </p:sp>
      <p:sp>
        <p:nvSpPr>
          <p:cNvPr id="6" name="TextBox 5"/>
          <p:cNvSpPr txBox="1"/>
          <p:nvPr/>
        </p:nvSpPr>
        <p:spPr>
          <a:xfrm>
            <a:off x="838200" y="3187005"/>
            <a:ext cx="5067300" cy="257175"/>
          </a:xfrm>
          <a:prstGeom prst="rect">
            <a:avLst/>
          </a:prstGeom>
          <a:noFill/>
        </p:spPr>
        <p:txBody>
          <a:bodyPr wrap="square" lIns="0" rIns="0" tIns="0" bIns="0" anchor="t">
            <a:spAutoFit/>
          </a:bodyPr>
          <a:lstStyle/>
          <a:p>
            <a:pPr algn="l">
              <a:lnSpc>
                <a:spcPts val="2025"/>
              </a:lnSpc>
            </a:pPr>
            <a:r>
              <a:rPr b="0" sz="1350" i="0" u="none">
                <a:solidFill>
                  <a:srgbClr val="334155"/>
                </a:solidFill>
                <a:latin typeface="Lato"/>
              </a:rPr>
              <a:t>Freud displaced conscious human reason from the center of mind.</a:t>
            </a:r>
          </a:p>
        </p:txBody>
      </p:sp>
      <p:sp>
        <p:nvSpPr>
          <p:cNvPr id="7" name="TextBox 6"/>
          <p:cNvSpPr txBox="1"/>
          <p:nvPr/>
        </p:nvSpPr>
        <p:spPr>
          <a:xfrm>
            <a:off x="838200" y="3596580"/>
            <a:ext cx="5067300" cy="514350"/>
          </a:xfrm>
          <a:prstGeom prst="rect">
            <a:avLst/>
          </a:prstGeom>
          <a:noFill/>
        </p:spPr>
        <p:txBody>
          <a:bodyPr wrap="square" lIns="0" rIns="0" tIns="0" bIns="0" anchor="t">
            <a:spAutoFit/>
          </a:bodyPr>
          <a:lstStyle/>
          <a:p>
            <a:pPr algn="l">
              <a:lnSpc>
                <a:spcPts val="2025"/>
              </a:lnSpc>
            </a:pPr>
            <a:r>
              <a:rPr b="0" sz="1350" i="0" u="none">
                <a:solidFill>
                  <a:srgbClr val="334155"/>
                </a:solidFill>
                <a:latin typeface="Lato"/>
              </a:rPr>
              <a:t>Floridi proposes Alan Turing initiated the 4th Revolution, displacing humans from the center of the informational domain.</a:t>
            </a:r>
          </a:p>
        </p:txBody>
      </p:sp>
      <p:pic>
        <p:nvPicPr>
          <p:cNvPr id="8" name="Picture 7" descr="image.png"/>
          <p:cNvPicPr>
            <a:picLocks noChangeAspect="1"/>
          </p:cNvPicPr>
          <p:nvPr/>
        </p:nvPicPr>
        <p:blipFill>
          <a:blip r:embed="rId3"/>
          <a:stretch>
            <a:fillRect/>
          </a:stretch>
        </p:blipFill>
        <p:spPr>
          <a:xfrm>
            <a:off x="6286500" y="1979265"/>
            <a:ext cx="5334000" cy="3619500"/>
          </a:xfrm>
          <a:prstGeom prst="rect">
            <a:avLst/>
          </a:prstGeom>
        </p:spPr>
      </p:pic>
      <p:sp>
        <p:nvSpPr>
          <p:cNvPr id="9" name="TextBox 8"/>
          <p:cNvSpPr txBox="1"/>
          <p:nvPr/>
        </p:nvSpPr>
        <p:spPr>
          <a:xfrm>
            <a:off x="571500" y="2329755"/>
            <a:ext cx="133350" cy="342900"/>
          </a:xfrm>
          <a:prstGeom prst="rect">
            <a:avLst/>
          </a:prstGeom>
          <a:noFill/>
        </p:spPr>
        <p:txBody>
          <a:bodyPr wrap="square" lIns="0" rIns="0" tIns="0" bIns="0" anchor="t">
            <a:spAutoFit/>
          </a:bodyPr>
          <a:lstStyle/>
          <a:p>
            <a:pPr algn="l">
              <a:lnSpc>
                <a:spcPts val="2700"/>
              </a:lnSpc>
            </a:pPr>
            <a:r>
              <a:rPr b="0" sz="1800" i="0" u="none">
                <a:solidFill>
                  <a:srgbClr val="0284C7"/>
                </a:solidFill>
                <a:latin typeface="Lato"/>
              </a:rPr>
              <a:t>•</a:t>
            </a:r>
          </a:p>
        </p:txBody>
      </p:sp>
      <p:sp>
        <p:nvSpPr>
          <p:cNvPr id="10" name="TextBox 9"/>
          <p:cNvSpPr txBox="1"/>
          <p:nvPr/>
        </p:nvSpPr>
        <p:spPr>
          <a:xfrm>
            <a:off x="571500" y="2739330"/>
            <a:ext cx="133350" cy="342900"/>
          </a:xfrm>
          <a:prstGeom prst="rect">
            <a:avLst/>
          </a:prstGeom>
          <a:noFill/>
        </p:spPr>
        <p:txBody>
          <a:bodyPr wrap="square" lIns="0" rIns="0" tIns="0" bIns="0" anchor="t">
            <a:spAutoFit/>
          </a:bodyPr>
          <a:lstStyle/>
          <a:p>
            <a:pPr algn="l">
              <a:lnSpc>
                <a:spcPts val="2700"/>
              </a:lnSpc>
            </a:pPr>
            <a:r>
              <a:rPr b="0" sz="1800" i="0" u="none">
                <a:solidFill>
                  <a:srgbClr val="0284C7"/>
                </a:solidFill>
                <a:latin typeface="Lato"/>
              </a:rPr>
              <a:t>•</a:t>
            </a:r>
          </a:p>
        </p:txBody>
      </p:sp>
      <p:sp>
        <p:nvSpPr>
          <p:cNvPr id="11" name="TextBox 10"/>
          <p:cNvSpPr txBox="1"/>
          <p:nvPr/>
        </p:nvSpPr>
        <p:spPr>
          <a:xfrm>
            <a:off x="571500" y="3148905"/>
            <a:ext cx="133350" cy="342900"/>
          </a:xfrm>
          <a:prstGeom prst="rect">
            <a:avLst/>
          </a:prstGeom>
          <a:noFill/>
        </p:spPr>
        <p:txBody>
          <a:bodyPr wrap="square" lIns="0" rIns="0" tIns="0" bIns="0" anchor="t">
            <a:spAutoFit/>
          </a:bodyPr>
          <a:lstStyle/>
          <a:p>
            <a:pPr algn="l">
              <a:lnSpc>
                <a:spcPts val="2700"/>
              </a:lnSpc>
            </a:pPr>
            <a:r>
              <a:rPr b="0" sz="1800" i="0" u="none">
                <a:solidFill>
                  <a:srgbClr val="0284C7"/>
                </a:solidFill>
                <a:latin typeface="Lato"/>
              </a:rPr>
              <a:t>•</a:t>
            </a:r>
          </a:p>
        </p:txBody>
      </p:sp>
      <p:sp>
        <p:nvSpPr>
          <p:cNvPr id="12" name="TextBox 11"/>
          <p:cNvSpPr txBox="1"/>
          <p:nvPr/>
        </p:nvSpPr>
        <p:spPr>
          <a:xfrm>
            <a:off x="571500" y="3558480"/>
            <a:ext cx="133350" cy="342900"/>
          </a:xfrm>
          <a:prstGeom prst="rect">
            <a:avLst/>
          </a:prstGeom>
          <a:noFill/>
        </p:spPr>
        <p:txBody>
          <a:bodyPr wrap="square" lIns="0" rIns="0" tIns="0" bIns="0" anchor="t">
            <a:spAutoFit/>
          </a:bodyPr>
          <a:lstStyle/>
          <a:p>
            <a:pPr algn="l">
              <a:lnSpc>
                <a:spcPts val="2700"/>
              </a:lnSpc>
            </a:pPr>
            <a:r>
              <a:rPr b="0" sz="1800" i="0" u="none">
                <a:solidFill>
                  <a:srgbClr val="0284C7"/>
                </a:solidFill>
                <a:latin typeface="Lato"/>
              </a:rPr>
              <a:t>•</a:t>
            </a:r>
          </a:p>
        </p:txBody>
      </p:sp>
      <p:sp>
        <p:nvSpPr>
          <p:cNvPr id="13" name="TextBox 12"/>
          <p:cNvSpPr txBox="1"/>
          <p:nvPr/>
        </p:nvSpPr>
        <p:spPr>
          <a:xfrm>
            <a:off x="571500" y="476250"/>
            <a:ext cx="11601450" cy="434280"/>
          </a:xfrm>
          <a:prstGeom prst="rect">
            <a:avLst/>
          </a:prstGeom>
          <a:noFill/>
        </p:spPr>
        <p:txBody>
          <a:bodyPr wrap="square" lIns="0" rIns="0" tIns="0" bIns="0" anchor="t">
            <a:spAutoFit/>
          </a:bodyPr>
          <a:lstStyle/>
          <a:p>
            <a:pPr algn="l">
              <a:lnSpc>
                <a:spcPts val="3420"/>
              </a:lnSpc>
            </a:pPr>
            <a:r>
              <a:rPr b="1" sz="2850" i="0" u="none">
                <a:solidFill>
                  <a:srgbClr val="0F172A"/>
                </a:solidFill>
                <a:latin typeface="Poppins"/>
              </a:rPr>
              <a:t>The Fourth Revolution</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2727870"/>
            <a:ext cx="5334000" cy="2122140"/>
          </a:xfrm>
          <a:prstGeom prst="rect">
            <a:avLst/>
          </a:prstGeom>
        </p:spPr>
      </p:pic>
      <p:pic>
        <p:nvPicPr>
          <p:cNvPr id="4" name="Picture 3" descr="image.png"/>
          <p:cNvPicPr>
            <a:picLocks noChangeAspect="1"/>
          </p:cNvPicPr>
          <p:nvPr/>
        </p:nvPicPr>
        <p:blipFill>
          <a:blip r:embed="rId4"/>
          <a:stretch>
            <a:fillRect/>
          </a:stretch>
        </p:blipFill>
        <p:spPr>
          <a:xfrm>
            <a:off x="6286500" y="2727870"/>
            <a:ext cx="5334000" cy="2122140"/>
          </a:xfrm>
          <a:prstGeom prst="rect">
            <a:avLst/>
          </a:prstGeom>
        </p:spPr>
      </p:pic>
      <p:sp>
        <p:nvSpPr>
          <p:cNvPr id="5" name="TextBox 4"/>
          <p:cNvSpPr txBox="1"/>
          <p:nvPr/>
        </p:nvSpPr>
        <p:spPr>
          <a:xfrm>
            <a:off x="923925" y="3080295"/>
            <a:ext cx="4860607" cy="274290"/>
          </a:xfrm>
          <a:prstGeom prst="rect">
            <a:avLst/>
          </a:prstGeom>
          <a:noFill/>
        </p:spPr>
        <p:txBody>
          <a:bodyPr wrap="square" lIns="0" rIns="0" tIns="0" bIns="0" anchor="t">
            <a:spAutoFit/>
          </a:bodyPr>
          <a:lstStyle/>
          <a:p>
            <a:pPr algn="l">
              <a:lnSpc>
                <a:spcPts val="2160"/>
              </a:lnSpc>
            </a:pPr>
            <a:r>
              <a:rPr b="0" sz="1800" i="0" u="none">
                <a:solidFill>
                  <a:srgbClr val="0284C7"/>
                </a:solidFill>
                <a:latin typeface="Poppins SemiBold"/>
              </a:rPr>
              <a:t>The Infosphere</a:t>
            </a:r>
          </a:p>
        </p:txBody>
      </p:sp>
      <p:sp>
        <p:nvSpPr>
          <p:cNvPr id="6" name="TextBox 5"/>
          <p:cNvSpPr txBox="1"/>
          <p:nvPr/>
        </p:nvSpPr>
        <p:spPr>
          <a:xfrm>
            <a:off x="923925" y="3468885"/>
            <a:ext cx="4629150" cy="1028700"/>
          </a:xfrm>
          <a:prstGeom prst="rect">
            <a:avLst/>
          </a:prstGeom>
          <a:noFill/>
        </p:spPr>
        <p:txBody>
          <a:bodyPr wrap="square" lIns="0" rIns="0" tIns="0" bIns="0" anchor="t">
            <a:spAutoFit/>
          </a:bodyPr>
          <a:lstStyle/>
          <a:p>
            <a:pPr algn="l">
              <a:lnSpc>
                <a:spcPts val="2025"/>
              </a:lnSpc>
            </a:pPr>
            <a:r>
              <a:rPr b="0" sz="1350" i="0" u="none">
                <a:solidFill>
                  <a:srgbClr val="334155"/>
                </a:solidFill>
                <a:latin typeface="Lato"/>
              </a:rPr>
              <a:t>The entire environment constituted by all informational entities, including their properties, processes, and mutual relations. It encompasses both online digital spaces and offline physical reality integrated as a single continuum.</a:t>
            </a:r>
          </a:p>
        </p:txBody>
      </p:sp>
      <p:sp>
        <p:nvSpPr>
          <p:cNvPr id="7" name="TextBox 6"/>
          <p:cNvSpPr txBox="1"/>
          <p:nvPr/>
        </p:nvSpPr>
        <p:spPr>
          <a:xfrm>
            <a:off x="6638925" y="3080295"/>
            <a:ext cx="4860607" cy="274290"/>
          </a:xfrm>
          <a:prstGeom prst="rect">
            <a:avLst/>
          </a:prstGeom>
          <a:noFill/>
        </p:spPr>
        <p:txBody>
          <a:bodyPr wrap="square" lIns="0" rIns="0" tIns="0" bIns="0" anchor="t">
            <a:spAutoFit/>
          </a:bodyPr>
          <a:lstStyle/>
          <a:p>
            <a:pPr algn="l">
              <a:lnSpc>
                <a:spcPts val="2160"/>
              </a:lnSpc>
            </a:pPr>
            <a:r>
              <a:rPr b="0" sz="1800" i="0" u="none">
                <a:solidFill>
                  <a:srgbClr val="0284C7"/>
                </a:solidFill>
                <a:latin typeface="Poppins SemiBold"/>
              </a:rPr>
              <a:t>Inforgs (Informational Organisms)</a:t>
            </a:r>
          </a:p>
        </p:txBody>
      </p:sp>
      <p:sp>
        <p:nvSpPr>
          <p:cNvPr id="8" name="TextBox 7"/>
          <p:cNvSpPr txBox="1"/>
          <p:nvPr/>
        </p:nvSpPr>
        <p:spPr>
          <a:xfrm>
            <a:off x="6638925" y="3468885"/>
            <a:ext cx="4629150" cy="1028700"/>
          </a:xfrm>
          <a:prstGeom prst="rect">
            <a:avLst/>
          </a:prstGeom>
          <a:noFill/>
        </p:spPr>
        <p:txBody>
          <a:bodyPr wrap="square" lIns="0" rIns="0" tIns="0" bIns="0" anchor="t">
            <a:spAutoFit/>
          </a:bodyPr>
          <a:lstStyle/>
          <a:p>
            <a:pPr algn="l">
              <a:lnSpc>
                <a:spcPts val="2025"/>
              </a:lnSpc>
            </a:pPr>
            <a:r>
              <a:rPr b="0" sz="1350" i="0" u="none">
                <a:solidFill>
                  <a:srgbClr val="334155"/>
                </a:solidFill>
                <a:latin typeface="Lato"/>
              </a:rPr>
              <a:t>Humans, AI agents, and devices re-conceptualized not merely as biological or physical bodies, but as interconnected, mutually dependent informational organisms continuously shaping and inhabiting the infosphere.</a:t>
            </a:r>
          </a:p>
        </p:txBody>
      </p:sp>
      <p:sp>
        <p:nvSpPr>
          <p:cNvPr id="9" name="TextBox 8"/>
          <p:cNvSpPr txBox="1"/>
          <p:nvPr/>
        </p:nvSpPr>
        <p:spPr>
          <a:xfrm>
            <a:off x="571500" y="476250"/>
            <a:ext cx="11601450" cy="434280"/>
          </a:xfrm>
          <a:prstGeom prst="rect">
            <a:avLst/>
          </a:prstGeom>
          <a:noFill/>
        </p:spPr>
        <p:txBody>
          <a:bodyPr wrap="square" lIns="0" rIns="0" tIns="0" bIns="0" anchor="t">
            <a:spAutoFit/>
          </a:bodyPr>
          <a:lstStyle/>
          <a:p>
            <a:pPr algn="l">
              <a:lnSpc>
                <a:spcPts val="3420"/>
              </a:lnSpc>
            </a:pPr>
            <a:r>
              <a:rPr b="1" sz="2850" i="0" u="none">
                <a:solidFill>
                  <a:srgbClr val="0F172A"/>
                </a:solidFill>
                <a:latin typeface="Poppins"/>
              </a:rPr>
              <a:t>Infosphere &amp; Inforgs</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2404020"/>
            <a:ext cx="3505200" cy="2769840"/>
          </a:xfrm>
          <a:prstGeom prst="rect">
            <a:avLst/>
          </a:prstGeom>
        </p:spPr>
      </p:pic>
      <p:pic>
        <p:nvPicPr>
          <p:cNvPr id="4" name="Picture 3" descr="image.png"/>
          <p:cNvPicPr>
            <a:picLocks noChangeAspect="1"/>
          </p:cNvPicPr>
          <p:nvPr/>
        </p:nvPicPr>
        <p:blipFill>
          <a:blip r:embed="rId4"/>
          <a:stretch>
            <a:fillRect/>
          </a:stretch>
        </p:blipFill>
        <p:spPr>
          <a:xfrm>
            <a:off x="4343400" y="2404020"/>
            <a:ext cx="3505200" cy="2769840"/>
          </a:xfrm>
          <a:prstGeom prst="rect">
            <a:avLst/>
          </a:prstGeom>
        </p:spPr>
      </p:pic>
      <p:pic>
        <p:nvPicPr>
          <p:cNvPr id="5" name="Picture 4" descr="image.png"/>
          <p:cNvPicPr>
            <a:picLocks noChangeAspect="1"/>
          </p:cNvPicPr>
          <p:nvPr/>
        </p:nvPicPr>
        <p:blipFill>
          <a:blip r:embed="rId5"/>
          <a:stretch>
            <a:fillRect/>
          </a:stretch>
        </p:blipFill>
        <p:spPr>
          <a:xfrm>
            <a:off x="8115300" y="2404020"/>
            <a:ext cx="3505200" cy="2769840"/>
          </a:xfrm>
          <a:prstGeom prst="rect">
            <a:avLst/>
          </a:prstGeom>
        </p:spPr>
      </p:pic>
      <p:pic>
        <p:nvPicPr>
          <p:cNvPr id="6" name="Picture 5" descr="image.png"/>
          <p:cNvPicPr>
            <a:picLocks noChangeAspect="1"/>
          </p:cNvPicPr>
          <p:nvPr/>
        </p:nvPicPr>
        <p:blipFill>
          <a:blip r:embed="rId6"/>
          <a:stretch>
            <a:fillRect/>
          </a:stretch>
        </p:blipFill>
        <p:spPr>
          <a:xfrm>
            <a:off x="885825" y="2718345"/>
            <a:ext cx="533400" cy="533400"/>
          </a:xfrm>
          <a:prstGeom prst="rect">
            <a:avLst/>
          </a:prstGeom>
        </p:spPr>
      </p:pic>
      <p:sp>
        <p:nvSpPr>
          <p:cNvPr id="7" name="TextBox 6"/>
          <p:cNvSpPr txBox="1"/>
          <p:nvPr/>
        </p:nvSpPr>
        <p:spPr>
          <a:xfrm>
            <a:off x="885825" y="3442245"/>
            <a:ext cx="3020377" cy="274290"/>
          </a:xfrm>
          <a:prstGeom prst="rect">
            <a:avLst/>
          </a:prstGeom>
          <a:noFill/>
        </p:spPr>
        <p:txBody>
          <a:bodyPr wrap="square" lIns="0" rIns="0" tIns="0" bIns="0" anchor="t">
            <a:spAutoFit/>
          </a:bodyPr>
          <a:lstStyle/>
          <a:p>
            <a:pPr algn="l">
              <a:lnSpc>
                <a:spcPts val="2160"/>
              </a:lnSpc>
            </a:pPr>
            <a:r>
              <a:rPr b="0" sz="1800" i="0" u="none">
                <a:solidFill>
                  <a:srgbClr val="0284C7"/>
                </a:solidFill>
                <a:latin typeface="Poppins SemiBold"/>
              </a:rPr>
              <a:t>Informational Ontology</a:t>
            </a:r>
          </a:p>
        </p:txBody>
      </p:sp>
      <p:sp>
        <p:nvSpPr>
          <p:cNvPr id="8" name="TextBox 7"/>
          <p:cNvSpPr txBox="1"/>
          <p:nvPr/>
        </p:nvSpPr>
        <p:spPr>
          <a:xfrm>
            <a:off x="885825" y="3830835"/>
            <a:ext cx="2876550" cy="1028700"/>
          </a:xfrm>
          <a:prstGeom prst="rect">
            <a:avLst/>
          </a:prstGeom>
          <a:noFill/>
        </p:spPr>
        <p:txBody>
          <a:bodyPr wrap="square" lIns="0" rIns="0" tIns="0" bIns="0" anchor="t">
            <a:spAutoFit/>
          </a:bodyPr>
          <a:lstStyle/>
          <a:p>
            <a:pPr algn="l">
              <a:lnSpc>
                <a:spcPts val="2025"/>
              </a:lnSpc>
            </a:pPr>
            <a:r>
              <a:rPr b="0" sz="1350" i="0" u="none">
                <a:solidFill>
                  <a:srgbClr val="334155"/>
                </a:solidFill>
                <a:latin typeface="Lato"/>
              </a:rPr>
              <a:t>Reality is fundamentally composed of informational entities rather than inert material substances or purely physical particles.</a:t>
            </a:r>
          </a:p>
        </p:txBody>
      </p:sp>
      <p:pic>
        <p:nvPicPr>
          <p:cNvPr id="9" name="Picture 8" descr="image.png"/>
          <p:cNvPicPr>
            <a:picLocks noChangeAspect="1"/>
          </p:cNvPicPr>
          <p:nvPr/>
        </p:nvPicPr>
        <p:blipFill>
          <a:blip r:embed="rId7"/>
          <a:stretch>
            <a:fillRect/>
          </a:stretch>
        </p:blipFill>
        <p:spPr>
          <a:xfrm>
            <a:off x="4657725" y="2718345"/>
            <a:ext cx="533400" cy="533400"/>
          </a:xfrm>
          <a:prstGeom prst="rect">
            <a:avLst/>
          </a:prstGeom>
        </p:spPr>
      </p:pic>
      <p:sp>
        <p:nvSpPr>
          <p:cNvPr id="10" name="TextBox 9"/>
          <p:cNvSpPr txBox="1"/>
          <p:nvPr/>
        </p:nvSpPr>
        <p:spPr>
          <a:xfrm>
            <a:off x="4657725" y="3442245"/>
            <a:ext cx="3020377" cy="274290"/>
          </a:xfrm>
          <a:prstGeom prst="rect">
            <a:avLst/>
          </a:prstGeom>
          <a:noFill/>
        </p:spPr>
        <p:txBody>
          <a:bodyPr wrap="square" lIns="0" rIns="0" tIns="0" bIns="0" anchor="t">
            <a:spAutoFit/>
          </a:bodyPr>
          <a:lstStyle/>
          <a:p>
            <a:pPr algn="l">
              <a:lnSpc>
                <a:spcPts val="2160"/>
              </a:lnSpc>
            </a:pPr>
            <a:r>
              <a:rPr b="0" sz="1800" i="0" u="none">
                <a:solidFill>
                  <a:srgbClr val="0284C7"/>
                </a:solidFill>
                <a:latin typeface="Poppins SemiBold"/>
              </a:rPr>
              <a:t>Epistemology &amp; Design</a:t>
            </a:r>
          </a:p>
        </p:txBody>
      </p:sp>
      <p:sp>
        <p:nvSpPr>
          <p:cNvPr id="11" name="TextBox 10"/>
          <p:cNvSpPr txBox="1"/>
          <p:nvPr/>
        </p:nvSpPr>
        <p:spPr>
          <a:xfrm>
            <a:off x="4657725" y="3830835"/>
            <a:ext cx="2876550" cy="1028700"/>
          </a:xfrm>
          <a:prstGeom prst="rect">
            <a:avLst/>
          </a:prstGeom>
          <a:noFill/>
        </p:spPr>
        <p:txBody>
          <a:bodyPr wrap="square" lIns="0" rIns="0" tIns="0" bIns="0" anchor="t">
            <a:spAutoFit/>
          </a:bodyPr>
          <a:lstStyle/>
          <a:p>
            <a:pPr algn="l">
              <a:lnSpc>
                <a:spcPts val="2025"/>
              </a:lnSpc>
            </a:pPr>
            <a:r>
              <a:rPr b="0" sz="1350" i="0" u="none">
                <a:solidFill>
                  <a:srgbClr val="334155"/>
                </a:solidFill>
                <a:latin typeface="Lato"/>
              </a:rPr>
              <a:t>Knowledge is generated through active conceptual design and modeling rather than passive representation of external objects.</a:t>
            </a:r>
          </a:p>
        </p:txBody>
      </p:sp>
      <p:pic>
        <p:nvPicPr>
          <p:cNvPr id="12" name="Picture 11" descr="image.png"/>
          <p:cNvPicPr>
            <a:picLocks noChangeAspect="1"/>
          </p:cNvPicPr>
          <p:nvPr/>
        </p:nvPicPr>
        <p:blipFill>
          <a:blip r:embed="rId8"/>
          <a:stretch>
            <a:fillRect/>
          </a:stretch>
        </p:blipFill>
        <p:spPr>
          <a:xfrm>
            <a:off x="8429625" y="2718345"/>
            <a:ext cx="533400" cy="533400"/>
          </a:xfrm>
          <a:prstGeom prst="rect">
            <a:avLst/>
          </a:prstGeom>
        </p:spPr>
      </p:pic>
      <p:sp>
        <p:nvSpPr>
          <p:cNvPr id="13" name="TextBox 12"/>
          <p:cNvSpPr txBox="1"/>
          <p:nvPr/>
        </p:nvSpPr>
        <p:spPr>
          <a:xfrm>
            <a:off x="8429625" y="3442245"/>
            <a:ext cx="3020377" cy="274290"/>
          </a:xfrm>
          <a:prstGeom prst="rect">
            <a:avLst/>
          </a:prstGeom>
          <a:noFill/>
        </p:spPr>
        <p:txBody>
          <a:bodyPr wrap="square" lIns="0" rIns="0" tIns="0" bIns="0" anchor="t">
            <a:spAutoFit/>
          </a:bodyPr>
          <a:lstStyle/>
          <a:p>
            <a:pPr algn="l">
              <a:lnSpc>
                <a:spcPts val="2160"/>
              </a:lnSpc>
            </a:pPr>
            <a:r>
              <a:rPr b="0" sz="1800" i="0" u="none">
                <a:solidFill>
                  <a:srgbClr val="0284C7"/>
                </a:solidFill>
                <a:latin typeface="Poppins SemiBold"/>
              </a:rPr>
              <a:t>Information Ethics</a:t>
            </a:r>
          </a:p>
        </p:txBody>
      </p:sp>
      <p:sp>
        <p:nvSpPr>
          <p:cNvPr id="14" name="TextBox 13"/>
          <p:cNvSpPr txBox="1"/>
          <p:nvPr/>
        </p:nvSpPr>
        <p:spPr>
          <a:xfrm>
            <a:off x="8429625" y="3830835"/>
            <a:ext cx="2876550" cy="1028700"/>
          </a:xfrm>
          <a:prstGeom prst="rect">
            <a:avLst/>
          </a:prstGeom>
          <a:noFill/>
        </p:spPr>
        <p:txBody>
          <a:bodyPr wrap="square" lIns="0" rIns="0" tIns="0" bIns="0" anchor="t">
            <a:spAutoFit/>
          </a:bodyPr>
          <a:lstStyle/>
          <a:p>
            <a:pPr algn="l">
              <a:lnSpc>
                <a:spcPts val="2025"/>
              </a:lnSpc>
            </a:pPr>
            <a:r>
              <a:rPr b="0" sz="1350" i="0" u="none">
                <a:solidFill>
                  <a:srgbClr val="334155"/>
                </a:solidFill>
                <a:latin typeface="Lato"/>
              </a:rPr>
              <a:t>An ecocentric, patient-oriented macroethics expanding moral respect to all informational structures and avoiding entropy.</a:t>
            </a:r>
          </a:p>
        </p:txBody>
      </p:sp>
      <p:pic>
        <p:nvPicPr>
          <p:cNvPr id="15" name="Picture 14" descr="image.png"/>
          <p:cNvPicPr>
            <a:picLocks noChangeAspect="1"/>
          </p:cNvPicPr>
          <p:nvPr/>
        </p:nvPicPr>
        <p:blipFill>
          <a:blip r:embed="rId9"/>
          <a:stretch>
            <a:fillRect/>
          </a:stretch>
        </p:blipFill>
        <p:spPr>
          <a:xfrm>
            <a:off x="1000125" y="2851695"/>
            <a:ext cx="304800" cy="266700"/>
          </a:xfrm>
          <a:prstGeom prst="rect">
            <a:avLst/>
          </a:prstGeom>
        </p:spPr>
      </p:pic>
      <p:pic>
        <p:nvPicPr>
          <p:cNvPr id="16" name="Picture 15" descr="image.png"/>
          <p:cNvPicPr>
            <a:picLocks noChangeAspect="1"/>
          </p:cNvPicPr>
          <p:nvPr/>
        </p:nvPicPr>
        <p:blipFill>
          <a:blip r:embed="rId10"/>
          <a:stretch>
            <a:fillRect/>
          </a:stretch>
        </p:blipFill>
        <p:spPr>
          <a:xfrm>
            <a:off x="4791075" y="2851695"/>
            <a:ext cx="266700" cy="266700"/>
          </a:xfrm>
          <a:prstGeom prst="rect">
            <a:avLst/>
          </a:prstGeom>
        </p:spPr>
      </p:pic>
      <p:pic>
        <p:nvPicPr>
          <p:cNvPr id="17" name="Picture 16" descr="image.png"/>
          <p:cNvPicPr>
            <a:picLocks noChangeAspect="1"/>
          </p:cNvPicPr>
          <p:nvPr/>
        </p:nvPicPr>
        <p:blipFill>
          <a:blip r:embed="rId11"/>
          <a:stretch>
            <a:fillRect/>
          </a:stretch>
        </p:blipFill>
        <p:spPr>
          <a:xfrm>
            <a:off x="8529637" y="2851695"/>
            <a:ext cx="333375" cy="266700"/>
          </a:xfrm>
          <a:prstGeom prst="rect">
            <a:avLst/>
          </a:prstGeom>
        </p:spPr>
      </p:pic>
      <p:sp>
        <p:nvSpPr>
          <p:cNvPr id="18" name="TextBox 17"/>
          <p:cNvSpPr txBox="1"/>
          <p:nvPr/>
        </p:nvSpPr>
        <p:spPr>
          <a:xfrm>
            <a:off x="571500" y="476250"/>
            <a:ext cx="11601450" cy="434280"/>
          </a:xfrm>
          <a:prstGeom prst="rect">
            <a:avLst/>
          </a:prstGeom>
          <a:noFill/>
        </p:spPr>
        <p:txBody>
          <a:bodyPr wrap="square" lIns="0" rIns="0" tIns="0" bIns="0" anchor="t">
            <a:spAutoFit/>
          </a:bodyPr>
          <a:lstStyle/>
          <a:p>
            <a:pPr algn="l">
              <a:lnSpc>
                <a:spcPts val="3420"/>
              </a:lnSpc>
            </a:pPr>
            <a:r>
              <a:rPr b="1" sz="2850" i="0" u="none">
                <a:solidFill>
                  <a:srgbClr val="0F172A"/>
                </a:solidFill>
                <a:latin typeface="Poppins"/>
              </a:rPr>
              <a:t>Pillars of Philosophy of Info</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2698402"/>
            <a:ext cx="5334000" cy="2181225"/>
          </a:xfrm>
          <a:prstGeom prst="rect">
            <a:avLst/>
          </a:prstGeom>
        </p:spPr>
      </p:pic>
      <p:sp>
        <p:nvSpPr>
          <p:cNvPr id="4" name="TextBox 3"/>
          <p:cNvSpPr txBox="1"/>
          <p:nvPr/>
        </p:nvSpPr>
        <p:spPr>
          <a:xfrm>
            <a:off x="962025" y="3088927"/>
            <a:ext cx="4552950" cy="1047750"/>
          </a:xfrm>
          <a:prstGeom prst="rect">
            <a:avLst/>
          </a:prstGeom>
          <a:noFill/>
        </p:spPr>
        <p:txBody>
          <a:bodyPr wrap="square" lIns="0" rIns="0" tIns="0" bIns="0" anchor="t">
            <a:spAutoFit/>
          </a:bodyPr>
          <a:lstStyle/>
          <a:p>
            <a:pPr algn="ctr">
              <a:lnSpc>
                <a:spcPts val="8250"/>
              </a:lnSpc>
            </a:pPr>
            <a:r>
              <a:rPr b="1" sz="8250" i="0" u="none">
                <a:solidFill>
                  <a:srgbClr val="0284C7"/>
                </a:solidFill>
                <a:latin typeface="Poppins"/>
              </a:rPr>
              <a:t>100%</a:t>
            </a:r>
          </a:p>
        </p:txBody>
      </p:sp>
      <p:sp>
        <p:nvSpPr>
          <p:cNvPr id="5" name="TextBox 4"/>
          <p:cNvSpPr txBox="1"/>
          <p:nvPr/>
        </p:nvSpPr>
        <p:spPr>
          <a:xfrm>
            <a:off x="962025" y="4231927"/>
            <a:ext cx="4552950" cy="257175"/>
          </a:xfrm>
          <a:prstGeom prst="rect">
            <a:avLst/>
          </a:prstGeom>
          <a:noFill/>
        </p:spPr>
        <p:txBody>
          <a:bodyPr wrap="square" lIns="0" rIns="0" tIns="0" bIns="0" anchor="t">
            <a:spAutoFit/>
          </a:bodyPr>
          <a:lstStyle/>
          <a:p>
            <a:pPr algn="ctr"/>
            <a:r>
              <a:rPr b="1" sz="1650" i="0" u="none">
                <a:solidFill>
                  <a:srgbClr val="0F172A"/>
                </a:solidFill>
                <a:latin typeface="Lato"/>
              </a:rPr>
              <a:t>Onlife Integration</a:t>
            </a:r>
          </a:p>
        </p:txBody>
      </p:sp>
      <p:sp>
        <p:nvSpPr>
          <p:cNvPr id="6" name="TextBox 5"/>
          <p:cNvSpPr txBox="1"/>
          <p:nvPr/>
        </p:nvSpPr>
        <p:spPr>
          <a:xfrm>
            <a:off x="6286500" y="3080295"/>
            <a:ext cx="5600700" cy="274290"/>
          </a:xfrm>
          <a:prstGeom prst="rect">
            <a:avLst/>
          </a:prstGeom>
          <a:noFill/>
        </p:spPr>
        <p:txBody>
          <a:bodyPr wrap="square" lIns="0" rIns="0" tIns="0" bIns="0" anchor="t">
            <a:spAutoFit/>
          </a:bodyPr>
          <a:lstStyle/>
          <a:p>
            <a:pPr algn="l">
              <a:lnSpc>
                <a:spcPts val="2160"/>
              </a:lnSpc>
            </a:pPr>
            <a:r>
              <a:rPr b="0" sz="1800" i="0" u="none">
                <a:solidFill>
                  <a:srgbClr val="0284C7"/>
                </a:solidFill>
                <a:latin typeface="Poppins SemiBold"/>
              </a:rPr>
              <a:t>The Merging of Digital and Physical</a:t>
            </a:r>
          </a:p>
        </p:txBody>
      </p:sp>
      <p:sp>
        <p:nvSpPr>
          <p:cNvPr id="7" name="TextBox 6"/>
          <p:cNvSpPr txBox="1"/>
          <p:nvPr/>
        </p:nvSpPr>
        <p:spPr>
          <a:xfrm>
            <a:off x="6286500" y="3468885"/>
            <a:ext cx="5334000" cy="1028700"/>
          </a:xfrm>
          <a:prstGeom prst="rect">
            <a:avLst/>
          </a:prstGeom>
          <a:noFill/>
        </p:spPr>
        <p:txBody>
          <a:bodyPr wrap="square" lIns="0" rIns="0" tIns="0" bIns="0" anchor="t">
            <a:spAutoFit/>
          </a:bodyPr>
          <a:lstStyle/>
          <a:p>
            <a:pPr algn="l">
              <a:lnSpc>
                <a:spcPts val="2025"/>
              </a:lnSpc>
            </a:pPr>
            <a:r>
              <a:rPr b="0" sz="1350" i="0" u="none">
                <a:solidFill>
                  <a:srgbClr val="334155"/>
                </a:solidFill>
                <a:latin typeface="Lato"/>
              </a:rPr>
              <a:t>Floridi coined "Onlife" to denote the seamless, permanent merging of online and offline experiences. In modern technological society, the distinction between digital interaction and physical reality has dissolved, rendering connected devices an inescapable ambient reality.</a:t>
            </a:r>
          </a:p>
        </p:txBody>
      </p:sp>
      <p:sp>
        <p:nvSpPr>
          <p:cNvPr id="8" name="TextBox 7"/>
          <p:cNvSpPr txBox="1"/>
          <p:nvPr/>
        </p:nvSpPr>
        <p:spPr>
          <a:xfrm>
            <a:off x="571500" y="476250"/>
            <a:ext cx="11601450" cy="434280"/>
          </a:xfrm>
          <a:prstGeom prst="rect">
            <a:avLst/>
          </a:prstGeom>
          <a:noFill/>
        </p:spPr>
        <p:txBody>
          <a:bodyPr wrap="square" lIns="0" rIns="0" tIns="0" bIns="0" anchor="t">
            <a:spAutoFit/>
          </a:bodyPr>
          <a:lstStyle/>
          <a:p>
            <a:pPr algn="l">
              <a:lnSpc>
                <a:spcPts val="3420"/>
              </a:lnSpc>
            </a:pPr>
            <a:r>
              <a:rPr b="1" sz="2850" i="0" u="none">
                <a:solidFill>
                  <a:srgbClr val="0F172A"/>
                </a:solidFill>
                <a:latin typeface="Poppins"/>
              </a:rPr>
              <a:t>Shift to Onlife Reality</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571500" y="571500"/>
            <a:ext cx="5550693" cy="868560"/>
          </a:xfrm>
          <a:prstGeom prst="rect">
            <a:avLst/>
          </a:prstGeom>
          <a:noFill/>
        </p:spPr>
        <p:txBody>
          <a:bodyPr wrap="square" lIns="0" rIns="0" tIns="0" bIns="0" anchor="t">
            <a:spAutoFit/>
          </a:bodyPr>
          <a:lstStyle/>
          <a:p>
            <a:pPr algn="l">
              <a:lnSpc>
                <a:spcPts val="3420"/>
              </a:lnSpc>
            </a:pPr>
            <a:r>
              <a:rPr b="1" sz="2850" i="0" u="none">
                <a:solidFill>
                  <a:srgbClr val="0F172A"/>
                </a:solidFill>
                <a:latin typeface="Poppins"/>
              </a:rPr>
              <a:t>Information Ethics Framework</a:t>
            </a:r>
          </a:p>
        </p:txBody>
      </p:sp>
      <p:pic>
        <p:nvPicPr>
          <p:cNvPr id="4" name="Picture 3" descr="image.png"/>
          <p:cNvPicPr>
            <a:picLocks noChangeAspect="1"/>
          </p:cNvPicPr>
          <p:nvPr/>
        </p:nvPicPr>
        <p:blipFill>
          <a:blip r:embed="rId3"/>
          <a:stretch>
            <a:fillRect/>
          </a:stretch>
        </p:blipFill>
        <p:spPr>
          <a:xfrm>
            <a:off x="6334125" y="0"/>
            <a:ext cx="5857875" cy="6858000"/>
          </a:xfrm>
          <a:prstGeom prst="rect">
            <a:avLst/>
          </a:prstGeom>
        </p:spPr>
      </p:pic>
      <p:sp>
        <p:nvSpPr>
          <p:cNvPr id="5" name="TextBox 4"/>
          <p:cNvSpPr txBox="1"/>
          <p:nvPr/>
        </p:nvSpPr>
        <p:spPr>
          <a:xfrm>
            <a:off x="571500" y="1725810"/>
            <a:ext cx="5550693" cy="274290"/>
          </a:xfrm>
          <a:prstGeom prst="rect">
            <a:avLst/>
          </a:prstGeom>
          <a:noFill/>
        </p:spPr>
        <p:txBody>
          <a:bodyPr wrap="square" lIns="0" rIns="0" tIns="0" bIns="0" anchor="t">
            <a:spAutoFit/>
          </a:bodyPr>
          <a:lstStyle/>
          <a:p>
            <a:pPr algn="l">
              <a:lnSpc>
                <a:spcPts val="2160"/>
              </a:lnSpc>
            </a:pPr>
            <a:r>
              <a:rPr b="0" sz="1800" i="0" u="none">
                <a:solidFill>
                  <a:srgbClr val="0284C7"/>
                </a:solidFill>
                <a:latin typeface="Poppins SemiBold"/>
              </a:rPr>
              <a:t>Non-Anthropocentric Ethics</a:t>
            </a:r>
          </a:p>
        </p:txBody>
      </p:sp>
      <p:sp>
        <p:nvSpPr>
          <p:cNvPr id="6" name="TextBox 5"/>
          <p:cNvSpPr txBox="1"/>
          <p:nvPr/>
        </p:nvSpPr>
        <p:spPr>
          <a:xfrm>
            <a:off x="571500" y="2114401"/>
            <a:ext cx="5286375" cy="1028700"/>
          </a:xfrm>
          <a:prstGeom prst="rect">
            <a:avLst/>
          </a:prstGeom>
          <a:noFill/>
        </p:spPr>
        <p:txBody>
          <a:bodyPr wrap="square" lIns="0" rIns="0" tIns="0" bIns="0" anchor="t">
            <a:spAutoFit/>
          </a:bodyPr>
          <a:lstStyle/>
          <a:p>
            <a:pPr algn="l">
              <a:lnSpc>
                <a:spcPts val="2025"/>
              </a:lnSpc>
            </a:pPr>
            <a:r>
              <a:rPr b="0" sz="1350" i="0" u="none">
                <a:solidFill>
                  <a:srgbClr val="334155"/>
                </a:solidFill>
                <a:latin typeface="Lato"/>
              </a:rPr>
              <a:t>Traditional ethics focuses exclusively on human agents or sentient beings. Information Ethics (IE) expands the moral sphere to treat every informational entity—human, biological, or digital artifact—as possessing intrinsic value deserving of protection.</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Rounded Rectangle 2"/>
          <p:cNvSpPr/>
          <p:nvPr/>
        </p:nvSpPr>
        <p:spPr>
          <a:xfrm>
            <a:off x="571500" y="1988790"/>
            <a:ext cx="11049000" cy="876300"/>
          </a:xfrm>
          <a:prstGeom prst="roundRect">
            <a:avLst>
              <a:gd name="adj" fmla="val 10869"/>
            </a:avLst>
          </a:prstGeom>
          <a:solidFill>
            <a:srgbClr val="F8FAFC"/>
          </a:solidFill>
          <a:ln w="9525">
            <a:solidFill>
              <a:srgbClr val="E2E8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143000" y="2160240"/>
            <a:ext cx="10248900" cy="533400"/>
          </a:xfrm>
          <a:prstGeom prst="rect">
            <a:avLst/>
          </a:prstGeom>
          <a:noFill/>
        </p:spPr>
        <p:txBody>
          <a:bodyPr wrap="square" lIns="0" rIns="0" tIns="0" bIns="0" anchor="t">
            <a:spAutoFit/>
          </a:bodyPr>
          <a:lstStyle/>
          <a:p>
            <a:pPr algn="l">
              <a:lnSpc>
                <a:spcPts val="2025"/>
              </a:lnSpc>
            </a:pPr>
            <a:r>
              <a:rPr b="1" sz="1350" i="0" u="none">
                <a:solidFill>
                  <a:srgbClr val="0F172A"/>
                </a:solidFill>
                <a:latin typeface="Lato"/>
              </a:rPr>
              <a:t>Entropy Prevention:</a:t>
            </a:r>
            <a:r>
              <a:rPr b="0" sz="1350" i="0" u="none">
                <a:solidFill>
                  <a:srgbClr val="334155"/>
                </a:solidFill>
                <a:latin typeface="Lato"/>
              </a:rPr>
              <a:t> Moral agents ought to prevent the destruction, corruption, or degradation (informational entropy) of entities in the infosphere.</a:t>
            </a:r>
          </a:p>
        </p:txBody>
      </p:sp>
      <p:sp>
        <p:nvSpPr>
          <p:cNvPr id="5" name="Rounded Rectangle 4"/>
          <p:cNvSpPr/>
          <p:nvPr/>
        </p:nvSpPr>
        <p:spPr>
          <a:xfrm>
            <a:off x="571500" y="3017490"/>
            <a:ext cx="11049000" cy="619125"/>
          </a:xfrm>
          <a:prstGeom prst="roundRect">
            <a:avLst>
              <a:gd name="adj" fmla="val 15384"/>
            </a:avLst>
          </a:prstGeom>
          <a:solidFill>
            <a:srgbClr val="F8FAFC"/>
          </a:solidFill>
          <a:ln w="9525">
            <a:solidFill>
              <a:srgbClr val="E2E8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143000" y="3188940"/>
            <a:ext cx="10248900" cy="276225"/>
          </a:xfrm>
          <a:prstGeom prst="rect">
            <a:avLst/>
          </a:prstGeom>
          <a:noFill/>
        </p:spPr>
        <p:txBody>
          <a:bodyPr wrap="square" lIns="0" rIns="0" tIns="0" bIns="0" anchor="t">
            <a:spAutoFit/>
          </a:bodyPr>
          <a:lstStyle/>
          <a:p>
            <a:pPr algn="l">
              <a:lnSpc>
                <a:spcPts val="2025"/>
              </a:lnSpc>
            </a:pPr>
            <a:r>
              <a:rPr b="1" sz="1350" i="0" u="none">
                <a:solidFill>
                  <a:srgbClr val="0F172A"/>
                </a:solidFill>
                <a:latin typeface="Lato"/>
              </a:rPr>
              <a:t>Non-Maleficence:</a:t>
            </a:r>
            <a:r>
              <a:rPr b="0" sz="1350" i="0" u="none">
                <a:solidFill>
                  <a:srgbClr val="334155"/>
                </a:solidFill>
                <a:latin typeface="Lato"/>
              </a:rPr>
              <a:t> Informational entropy ought not to be caused or increased across physical, digital, or social systems.</a:t>
            </a:r>
          </a:p>
        </p:txBody>
      </p:sp>
      <p:sp>
        <p:nvSpPr>
          <p:cNvPr id="7" name="Rounded Rectangle 6"/>
          <p:cNvSpPr/>
          <p:nvPr/>
        </p:nvSpPr>
        <p:spPr>
          <a:xfrm>
            <a:off x="571500" y="3789015"/>
            <a:ext cx="11049000" cy="619125"/>
          </a:xfrm>
          <a:prstGeom prst="roundRect">
            <a:avLst>
              <a:gd name="adj" fmla="val 15384"/>
            </a:avLst>
          </a:prstGeom>
          <a:solidFill>
            <a:srgbClr val="F8FAFC"/>
          </a:solidFill>
          <a:ln w="9525">
            <a:solidFill>
              <a:srgbClr val="E2E8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143000" y="3960465"/>
            <a:ext cx="10248900" cy="276225"/>
          </a:xfrm>
          <a:prstGeom prst="rect">
            <a:avLst/>
          </a:prstGeom>
          <a:noFill/>
        </p:spPr>
        <p:txBody>
          <a:bodyPr wrap="square" lIns="0" rIns="0" tIns="0" bIns="0" anchor="t">
            <a:spAutoFit/>
          </a:bodyPr>
          <a:lstStyle/>
          <a:p>
            <a:pPr algn="l">
              <a:lnSpc>
                <a:spcPts val="2025"/>
              </a:lnSpc>
            </a:pPr>
            <a:r>
              <a:rPr b="1" sz="1350" i="0" u="none">
                <a:solidFill>
                  <a:srgbClr val="0F172A"/>
                </a:solidFill>
                <a:latin typeface="Lato"/>
              </a:rPr>
              <a:t>Entropy Removal:</a:t>
            </a:r>
            <a:r>
              <a:rPr b="0" sz="1350" i="0" u="none">
                <a:solidFill>
                  <a:srgbClr val="334155"/>
                </a:solidFill>
                <a:latin typeface="Lato"/>
              </a:rPr>
              <a:t> Existing informational damage or distortion ought to be corrected, repaired, and actively removed.</a:t>
            </a:r>
          </a:p>
        </p:txBody>
      </p:sp>
      <p:sp>
        <p:nvSpPr>
          <p:cNvPr id="9" name="Rounded Rectangle 8"/>
          <p:cNvSpPr/>
          <p:nvPr/>
        </p:nvSpPr>
        <p:spPr>
          <a:xfrm>
            <a:off x="571500" y="4560540"/>
            <a:ext cx="11049000" cy="876300"/>
          </a:xfrm>
          <a:prstGeom prst="roundRect">
            <a:avLst>
              <a:gd name="adj" fmla="val 10869"/>
            </a:avLst>
          </a:prstGeom>
          <a:solidFill>
            <a:srgbClr val="F8FAFC"/>
          </a:solidFill>
          <a:ln w="9525">
            <a:solidFill>
              <a:srgbClr val="E2E8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143000" y="4731990"/>
            <a:ext cx="10248900" cy="533400"/>
          </a:xfrm>
          <a:prstGeom prst="rect">
            <a:avLst/>
          </a:prstGeom>
          <a:noFill/>
        </p:spPr>
        <p:txBody>
          <a:bodyPr wrap="square" lIns="0" rIns="0" tIns="0" bIns="0" anchor="t">
            <a:spAutoFit/>
          </a:bodyPr>
          <a:lstStyle/>
          <a:p>
            <a:pPr algn="l">
              <a:lnSpc>
                <a:spcPts val="2025"/>
              </a:lnSpc>
            </a:pPr>
            <a:r>
              <a:rPr b="1" sz="1350" i="0" u="none">
                <a:solidFill>
                  <a:srgbClr val="0F172A"/>
                </a:solidFill>
                <a:latin typeface="Lato"/>
              </a:rPr>
              <a:t>Flourishing of the Infosphere:</a:t>
            </a:r>
            <a:r>
              <a:rPr b="0" sz="1350" i="0" u="none">
                <a:solidFill>
                  <a:srgbClr val="334155"/>
                </a:solidFill>
                <a:latin typeface="Lato"/>
              </a:rPr>
              <a:t> Agents ought to cultivate, enrich, and promote the overall well-being and growth of the informational ecosystem.</a:t>
            </a:r>
          </a:p>
        </p:txBody>
      </p:sp>
      <p:sp>
        <p:nvSpPr>
          <p:cNvPr id="11" name="Rectangle 10"/>
          <p:cNvSpPr/>
          <p:nvPr/>
        </p:nvSpPr>
        <p:spPr>
          <a:xfrm>
            <a:off x="571500" y="2855565"/>
            <a:ext cx="11049000"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71500" y="3627090"/>
            <a:ext cx="11049000"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571500" y="4398615"/>
            <a:ext cx="11049000"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571500" y="5427315"/>
            <a:ext cx="11049000"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5" name="Picture 14" descr="image.png"/>
          <p:cNvPicPr>
            <a:picLocks noChangeAspect="1"/>
          </p:cNvPicPr>
          <p:nvPr/>
        </p:nvPicPr>
        <p:blipFill>
          <a:blip r:embed="rId3"/>
          <a:stretch>
            <a:fillRect/>
          </a:stretch>
        </p:blipFill>
        <p:spPr>
          <a:xfrm>
            <a:off x="790575" y="2184052"/>
            <a:ext cx="209550" cy="219075"/>
          </a:xfrm>
          <a:prstGeom prst="rect">
            <a:avLst/>
          </a:prstGeom>
        </p:spPr>
      </p:pic>
      <p:pic>
        <p:nvPicPr>
          <p:cNvPr id="16" name="Picture 15" descr="image.png"/>
          <p:cNvPicPr>
            <a:picLocks noChangeAspect="1"/>
          </p:cNvPicPr>
          <p:nvPr/>
        </p:nvPicPr>
        <p:blipFill>
          <a:blip r:embed="rId4"/>
          <a:stretch>
            <a:fillRect/>
          </a:stretch>
        </p:blipFill>
        <p:spPr>
          <a:xfrm>
            <a:off x="790575" y="3212752"/>
            <a:ext cx="209550" cy="219075"/>
          </a:xfrm>
          <a:prstGeom prst="rect">
            <a:avLst/>
          </a:prstGeom>
        </p:spPr>
      </p:pic>
      <p:pic>
        <p:nvPicPr>
          <p:cNvPr id="17" name="Picture 16" descr="image.png"/>
          <p:cNvPicPr>
            <a:picLocks noChangeAspect="1"/>
          </p:cNvPicPr>
          <p:nvPr/>
        </p:nvPicPr>
        <p:blipFill>
          <a:blip r:embed="rId5"/>
          <a:stretch>
            <a:fillRect/>
          </a:stretch>
        </p:blipFill>
        <p:spPr>
          <a:xfrm>
            <a:off x="790575" y="3984277"/>
            <a:ext cx="180975" cy="219075"/>
          </a:xfrm>
          <a:prstGeom prst="rect">
            <a:avLst/>
          </a:prstGeom>
        </p:spPr>
      </p:pic>
      <p:pic>
        <p:nvPicPr>
          <p:cNvPr id="18" name="Picture 17" descr="image.png"/>
          <p:cNvPicPr>
            <a:picLocks noChangeAspect="1"/>
          </p:cNvPicPr>
          <p:nvPr/>
        </p:nvPicPr>
        <p:blipFill>
          <a:blip r:embed="rId6"/>
          <a:stretch>
            <a:fillRect/>
          </a:stretch>
        </p:blipFill>
        <p:spPr>
          <a:xfrm>
            <a:off x="790575" y="4755802"/>
            <a:ext cx="209550" cy="219075"/>
          </a:xfrm>
          <a:prstGeom prst="rect">
            <a:avLst/>
          </a:prstGeom>
        </p:spPr>
      </p:pic>
      <p:sp>
        <p:nvSpPr>
          <p:cNvPr id="19" name="TextBox 18"/>
          <p:cNvSpPr txBox="1"/>
          <p:nvPr/>
        </p:nvSpPr>
        <p:spPr>
          <a:xfrm>
            <a:off x="571500" y="476250"/>
            <a:ext cx="11601450" cy="434280"/>
          </a:xfrm>
          <a:prstGeom prst="rect">
            <a:avLst/>
          </a:prstGeom>
          <a:noFill/>
        </p:spPr>
        <p:txBody>
          <a:bodyPr wrap="square" lIns="0" rIns="0" tIns="0" bIns="0" anchor="t">
            <a:spAutoFit/>
          </a:bodyPr>
          <a:lstStyle/>
          <a:p>
            <a:pPr algn="l">
              <a:lnSpc>
                <a:spcPts val="3420"/>
              </a:lnSpc>
            </a:pPr>
            <a:r>
              <a:rPr b="1" sz="2850" i="0" u="none">
                <a:solidFill>
                  <a:srgbClr val="0F172A"/>
                </a:solidFill>
                <a:latin typeface="Poppins"/>
              </a:rPr>
              <a:t>Principles of Info Ethics</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1196280"/>
            <a:ext cx="11049000" cy="5185469"/>
          </a:xfrm>
          <a:prstGeom prst="rect">
            <a:avLst/>
          </a:prstGeom>
        </p:spPr>
      </p:pic>
      <p:sp>
        <p:nvSpPr>
          <p:cNvPr id="4" name="TextBox 3"/>
          <p:cNvSpPr txBox="1"/>
          <p:nvPr/>
        </p:nvSpPr>
        <p:spPr>
          <a:xfrm>
            <a:off x="571500" y="4846290"/>
            <a:ext cx="11049000" cy="514350"/>
          </a:xfrm>
          <a:prstGeom prst="rect">
            <a:avLst/>
          </a:prstGeom>
          <a:noFill/>
        </p:spPr>
        <p:txBody>
          <a:bodyPr wrap="square" lIns="0" rIns="0" tIns="0" bIns="0" anchor="t">
            <a:spAutoFit/>
          </a:bodyPr>
          <a:lstStyle/>
          <a:p>
            <a:pPr algn="ctr">
              <a:lnSpc>
                <a:spcPts val="2025"/>
              </a:lnSpc>
            </a:pPr>
            <a:r>
              <a:rPr b="0" sz="1350" i="1" u="none">
                <a:solidFill>
                  <a:srgbClr val="334155"/>
                </a:solidFill>
                <a:latin typeface="Lato"/>
              </a:rPr>
              <a:t>The Fourth Revolution re-ontologizes humanity from physical biological managers to informational organisms navigating autonomous AI artificial agents.</a:t>
            </a:r>
          </a:p>
        </p:txBody>
      </p:sp>
      <p:sp>
        <p:nvSpPr>
          <p:cNvPr id="5" name="TextBox 4"/>
          <p:cNvSpPr txBox="1"/>
          <p:nvPr/>
        </p:nvSpPr>
        <p:spPr>
          <a:xfrm>
            <a:off x="571500" y="476250"/>
            <a:ext cx="11601450" cy="434280"/>
          </a:xfrm>
          <a:prstGeom prst="rect">
            <a:avLst/>
          </a:prstGeom>
          <a:noFill/>
        </p:spPr>
        <p:txBody>
          <a:bodyPr wrap="square" lIns="0" rIns="0" tIns="0" bIns="0" anchor="t">
            <a:spAutoFit/>
          </a:bodyPr>
          <a:lstStyle/>
          <a:p>
            <a:pPr algn="l">
              <a:lnSpc>
                <a:spcPts val="3420"/>
              </a:lnSpc>
            </a:pPr>
            <a:r>
              <a:rPr b="1" sz="2850" i="0" u="none">
                <a:solidFill>
                  <a:srgbClr val="0F172A"/>
                </a:solidFill>
                <a:latin typeface="Poppins"/>
              </a:rPr>
              <a:t>Impact of Revolutions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